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84"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46C005-5DDD-4AA3-83BC-265760E0E4D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99798-A380-46B1-A4E8-C91C7FE0D1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6C005-5DDD-4AA3-83BC-265760E0E4D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99798-A380-46B1-A4E8-C91C7FE0D1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46C005-5DDD-4AA3-83BC-265760E0E4D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99798-A380-46B1-A4E8-C91C7FE0D1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46C005-5DDD-4AA3-83BC-265760E0E4D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99798-A380-46B1-A4E8-C91C7FE0D1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D46C005-5DDD-4AA3-83BC-265760E0E4DD}" type="datetimeFigureOut">
              <a:rPr lang="en-US" smtClean="0"/>
              <a:t>7/28/2011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099798-A380-46B1-A4E8-C91C7FE0D1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46C005-5DDD-4AA3-83BC-265760E0E4DD}" type="datetimeFigureOut">
              <a:rPr lang="en-US" smtClean="0"/>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99798-A380-46B1-A4E8-C91C7FE0D1E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46C005-5DDD-4AA3-83BC-265760E0E4DD}" type="datetimeFigureOut">
              <a:rPr lang="en-US" smtClean="0"/>
              <a:t>7/28/2011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99798-A380-46B1-A4E8-C91C7FE0D1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46C005-5DDD-4AA3-83BC-265760E0E4DD}" type="datetimeFigureOut">
              <a:rPr lang="en-US" smtClean="0"/>
              <a:t>7/28/2011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099798-A380-46B1-A4E8-C91C7FE0D1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6C005-5DDD-4AA3-83BC-265760E0E4DD}" type="datetimeFigureOut">
              <a:rPr lang="en-US" smtClean="0"/>
              <a:t>7/28/2011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099798-A380-46B1-A4E8-C91C7FE0D1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D46C005-5DDD-4AA3-83BC-265760E0E4DD}" type="datetimeFigureOut">
              <a:rPr lang="en-US" smtClean="0"/>
              <a:t>7/28/2011</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2099798-A380-46B1-A4E8-C91C7FE0D1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46C005-5DDD-4AA3-83BC-265760E0E4DD}" type="datetimeFigureOut">
              <a:rPr lang="en-US" smtClean="0"/>
              <a:t>7/28/2011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099798-A380-46B1-A4E8-C91C7FE0D1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D46C005-5DDD-4AA3-83BC-265760E0E4DD}" type="datetimeFigureOut">
              <a:rPr lang="en-US" smtClean="0"/>
              <a:t>7/28/2011</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2099798-A380-46B1-A4E8-C91C7FE0D1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Scottish_literature" TargetMode="External"/><Relationship Id="rId2" Type="http://schemas.openxmlformats.org/officeDocument/2006/relationships/hyperlink" Target="#cite_note-0"/><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Rob_Roy_(novel)" TargetMode="External"/><Relationship Id="rId7" Type="http://schemas.openxmlformats.org/officeDocument/2006/relationships/hyperlink" Target="http://en.wikipedia.org/wiki/The_Bride_of_Lammermoor" TargetMode="External"/><Relationship Id="rId2" Type="http://schemas.openxmlformats.org/officeDocument/2006/relationships/hyperlink" Target="http://en.wikipedia.org/wiki/Ivanhoe" TargetMode="External"/><Relationship Id="rId1" Type="http://schemas.openxmlformats.org/officeDocument/2006/relationships/slideLayout" Target="../slideLayouts/slideLayout2.xml"/><Relationship Id="rId6" Type="http://schemas.openxmlformats.org/officeDocument/2006/relationships/hyperlink" Target="http://en.wikipedia.org/wiki/The_Heart_of_Midlothian" TargetMode="External"/><Relationship Id="rId5" Type="http://schemas.openxmlformats.org/officeDocument/2006/relationships/hyperlink" Target="http://en.wikipedia.org/wiki/Waverley_(novel)" TargetMode="External"/><Relationship Id="rId4" Type="http://schemas.openxmlformats.org/officeDocument/2006/relationships/hyperlink" Target="http://en.wikipedia.org/wiki/The_Lady_of_the_Lake_(poe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cite_note-1"/><Relationship Id="rId2" Type="http://schemas.openxmlformats.org/officeDocument/2006/relationships/hyperlink" Target="http://en.wikipedia.org/wiki/University_of_Edinburgh" TargetMode="External"/><Relationship Id="rId1" Type="http://schemas.openxmlformats.org/officeDocument/2006/relationships/slideLayout" Target="../slideLayouts/slideLayout2.xml"/><Relationship Id="rId6" Type="http://schemas.openxmlformats.org/officeDocument/2006/relationships/hyperlink" Target="http://en.wikipedia.org/wiki/Polio" TargetMode="External"/><Relationship Id="rId5" Type="http://schemas.openxmlformats.org/officeDocument/2006/relationships/hyperlink" Target="http://en.wikipedia.org/wiki/Edinburgh" TargetMode="External"/><Relationship Id="rId4" Type="http://schemas.openxmlformats.org/officeDocument/2006/relationships/hyperlink" Target="http://en.wikipedia.org/wiki/Old_Town,_Edinburgh"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Smailholm_Tower" TargetMode="External"/><Relationship Id="rId2" Type="http://schemas.openxmlformats.org/officeDocument/2006/relationships/hyperlink" Target="http://en.wikipedia.org/wiki/Scottish_Borde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Romanticism" TargetMode="External"/><Relationship Id="rId2" Type="http://schemas.openxmlformats.org/officeDocument/2006/relationships/hyperlink" Target="http://en.wikipedia.org/wiki/English_people"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Samuel_Taylor_Coleridge" TargetMode="External"/><Relationship Id="rId7" Type="http://schemas.openxmlformats.org/officeDocument/2006/relationships/image" Target="../media/image4.jpg"/><Relationship Id="rId2" Type="http://schemas.openxmlformats.org/officeDocument/2006/relationships/hyperlink" Target="http://en.wikipedia.org/wiki/Romantic_poetry" TargetMode="External"/><Relationship Id="rId1" Type="http://schemas.openxmlformats.org/officeDocument/2006/relationships/slideLayout" Target="../slideLayouts/slideLayout2.xml"/><Relationship Id="rId6" Type="http://schemas.openxmlformats.org/officeDocument/2006/relationships/hyperlink" Target="http://en.wikipedia.org/wiki/Lyrical_Ballads" TargetMode="External"/><Relationship Id="rId5" Type="http://schemas.openxmlformats.org/officeDocument/2006/relationships/hyperlink" Target="http://en.wikipedia.org/wiki/English_literature" TargetMode="External"/><Relationship Id="rId4" Type="http://schemas.openxmlformats.org/officeDocument/2006/relationships/hyperlink" Target="http://en.wikipedia.org/wiki/Romanticis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William_Wordsworth" TargetMode="External"/><Relationship Id="rId2" Type="http://schemas.openxmlformats.org/officeDocument/2006/relationships/hyperlink" Target="http://en.wikipedia.org/wiki/Romanticism" TargetMode="Externa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http://en.wikipedia.org/wiki/Lake_Poet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Mary_Shelley" TargetMode="External"/><Relationship Id="rId3" Type="http://schemas.openxmlformats.org/officeDocument/2006/relationships/hyperlink" Target="http://en.wikipedia.org/wiki/Romantic_poets" TargetMode="External"/><Relationship Id="rId7" Type="http://schemas.openxmlformats.org/officeDocument/2006/relationships/hyperlink" Target="http://en.wikipedia.org/wiki/Lord_Byron" TargetMode="External"/><Relationship Id="rId2" Type="http://schemas.openxmlformats.org/officeDocument/2006/relationships/hyperlink" Target="http://en.wikipedia.org/wiki/English_people" TargetMode="External"/><Relationship Id="rId1" Type="http://schemas.openxmlformats.org/officeDocument/2006/relationships/slideLayout" Target="../slideLayouts/slideLayout2.xml"/><Relationship Id="rId6" Type="http://schemas.openxmlformats.org/officeDocument/2006/relationships/hyperlink" Target="http://en.wikipedia.org/wiki/John_Keats" TargetMode="External"/><Relationship Id="rId5" Type="http://schemas.openxmlformats.org/officeDocument/2006/relationships/hyperlink" Target="http://en.wikipedia.org/wiki/English_language" TargetMode="External"/><Relationship Id="rId4" Type="http://schemas.openxmlformats.org/officeDocument/2006/relationships/hyperlink" Target="http://en.wikipedia.org/wiki/Lyric_poetry" TargetMode="External"/><Relationship Id="rId9"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en.wikipedia.org/wiki/Romanticis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Romanticism" TargetMode="External"/><Relationship Id="rId2" Type="http://schemas.openxmlformats.org/officeDocument/2006/relationships/hyperlink" Target="http://en.wikipedia.org/wiki/United_Kingdom" TargetMode="External"/><Relationship Id="rId1" Type="http://schemas.openxmlformats.org/officeDocument/2006/relationships/slideLayout" Target="../slideLayouts/slideLayout2.xml"/><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Romantics</a:t>
            </a:r>
            <a:br>
              <a:rPr lang="en-US" dirty="0" smtClean="0"/>
            </a:br>
            <a:r>
              <a:rPr lang="en-US" dirty="0" smtClean="0"/>
              <a:t>1798-1832</a:t>
            </a:r>
            <a:endParaRPr lang="en-US" dirty="0"/>
          </a:p>
        </p:txBody>
      </p:sp>
      <p:sp>
        <p:nvSpPr>
          <p:cNvPr id="3" name="Subtitle 2"/>
          <p:cNvSpPr>
            <a:spLocks noGrp="1"/>
          </p:cNvSpPr>
          <p:nvPr>
            <p:ph type="subTitle" idx="1"/>
          </p:nvPr>
        </p:nvSpPr>
        <p:spPr/>
        <p:txBody>
          <a:bodyPr/>
          <a:lstStyle/>
          <a:p>
            <a:r>
              <a:rPr lang="en-US" dirty="0" smtClean="0"/>
              <a:t>Daniel Dudley</a:t>
            </a:r>
          </a:p>
          <a:p>
            <a:endParaRPr lang="en-US" dirty="0"/>
          </a:p>
        </p:txBody>
      </p:sp>
    </p:spTree>
    <p:extLst>
      <p:ext uri="{BB962C8B-B14F-4D97-AF65-F5344CB8AC3E}">
        <p14:creationId xmlns:p14="http://schemas.microsoft.com/office/powerpoint/2010/main" val="1827799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Sir </a:t>
            </a:r>
            <a:r>
              <a:rPr lang="en-US" dirty="0" err="1" smtClean="0"/>
              <a:t>walter</a:t>
            </a:r>
            <a:r>
              <a:rPr lang="en-US" dirty="0" smtClean="0"/>
              <a:t> </a:t>
            </a:r>
            <a:r>
              <a:rPr lang="en-US" dirty="0" err="1" smtClean="0"/>
              <a:t>scott</a:t>
            </a:r>
            <a:endParaRPr lang="en-US" dirty="0"/>
          </a:p>
        </p:txBody>
      </p:sp>
      <p:sp>
        <p:nvSpPr>
          <p:cNvPr id="3" name="Content Placeholder 2"/>
          <p:cNvSpPr>
            <a:spLocks noGrp="1"/>
          </p:cNvSpPr>
          <p:nvPr>
            <p:ph idx="1"/>
          </p:nvPr>
        </p:nvSpPr>
        <p:spPr/>
        <p:txBody>
          <a:bodyPr/>
          <a:lstStyle/>
          <a:p>
            <a:r>
              <a:rPr lang="en-US" dirty="0"/>
              <a:t>(15 August 1771 – 21 September 1832</a:t>
            </a:r>
            <a:r>
              <a:rPr lang="en-US" dirty="0" smtClean="0"/>
              <a:t>)</a:t>
            </a:r>
          </a:p>
          <a:p>
            <a:endParaRPr lang="en-US" dirty="0"/>
          </a:p>
          <a:p>
            <a:r>
              <a:rPr lang="en-US" dirty="0" smtClean="0"/>
              <a:t>He was </a:t>
            </a:r>
            <a:r>
              <a:rPr lang="en-US" dirty="0"/>
              <a:t>a Scottish historical novelist, playwright, and poet, popular throughout much of the world during his time</a:t>
            </a:r>
            <a:r>
              <a:rPr lang="en-US" dirty="0" smtClean="0"/>
              <a:t>.</a:t>
            </a:r>
          </a:p>
          <a:p>
            <a:endParaRPr lang="en-US" dirty="0"/>
          </a:p>
          <a:p>
            <a:endParaRPr lang="en-US" dirty="0"/>
          </a:p>
          <a:p>
            <a:endParaRPr lang="en-US" dirty="0"/>
          </a:p>
        </p:txBody>
      </p:sp>
    </p:spTree>
    <p:extLst>
      <p:ext uri="{BB962C8B-B14F-4D97-AF65-F5344CB8AC3E}">
        <p14:creationId xmlns:p14="http://schemas.microsoft.com/office/powerpoint/2010/main" val="2855526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Scott was the first English-language author to have a truly international career in his lifetime,</a:t>
            </a:r>
            <a:r>
              <a:rPr lang="en-US" baseline="30000" dirty="0">
                <a:hlinkClick r:id="rId2"/>
              </a:rPr>
              <a:t>[1]</a:t>
            </a:r>
            <a:r>
              <a:rPr lang="en-US" dirty="0"/>
              <a:t> with many contemporary readers in Europe, Australia, and North America. His novels and poetry are still read, and many of his works remain classics of </a:t>
            </a:r>
            <a:r>
              <a:rPr lang="en-US" dirty="0" smtClean="0"/>
              <a:t>both </a:t>
            </a:r>
            <a:r>
              <a:rPr lang="en-US" dirty="0"/>
              <a:t>English-language literature and of </a:t>
            </a:r>
            <a:r>
              <a:rPr lang="en-US" dirty="0">
                <a:hlinkClick r:id="rId3" tooltip="Scottish literature"/>
              </a:rPr>
              <a:t>Scottish literature</a:t>
            </a:r>
            <a:r>
              <a:rPr lang="en-US" dirty="0"/>
              <a:t>.</a:t>
            </a:r>
          </a:p>
        </p:txBody>
      </p:sp>
    </p:spTree>
    <p:extLst>
      <p:ext uri="{BB962C8B-B14F-4D97-AF65-F5344CB8AC3E}">
        <p14:creationId xmlns:p14="http://schemas.microsoft.com/office/powerpoint/2010/main" val="521645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 famous titles include</a:t>
            </a:r>
            <a:endParaRPr lang="en-US" dirty="0"/>
          </a:p>
        </p:txBody>
      </p:sp>
      <p:sp>
        <p:nvSpPr>
          <p:cNvPr id="3" name="Content Placeholder 2"/>
          <p:cNvSpPr>
            <a:spLocks noGrp="1"/>
          </p:cNvSpPr>
          <p:nvPr>
            <p:ph idx="1"/>
          </p:nvPr>
        </p:nvSpPr>
        <p:spPr/>
        <p:txBody>
          <a:bodyPr/>
          <a:lstStyle/>
          <a:p>
            <a:r>
              <a:rPr lang="en-US" i="1" dirty="0" smtClean="0">
                <a:hlinkClick r:id="rId2" tooltip="Ivanhoe"/>
              </a:rPr>
              <a:t>Ivanhoe</a:t>
            </a:r>
            <a:endParaRPr lang="en-US" i="1" dirty="0" smtClean="0"/>
          </a:p>
          <a:p>
            <a:r>
              <a:rPr lang="en-US" i="1" dirty="0" smtClean="0">
                <a:hlinkClick r:id="rId3" tooltip="Rob Roy (novel)"/>
              </a:rPr>
              <a:t>Rob Roy</a:t>
            </a:r>
            <a:endParaRPr lang="en-US" i="1" dirty="0" smtClean="0"/>
          </a:p>
          <a:p>
            <a:r>
              <a:rPr lang="en-US" i="1" dirty="0" smtClean="0">
                <a:hlinkClick r:id="rId4" tooltip="The Lady of the Lake (poem)"/>
              </a:rPr>
              <a:t>The Lady of The Lake</a:t>
            </a:r>
            <a:endParaRPr lang="en-US" i="1" dirty="0" smtClean="0"/>
          </a:p>
          <a:p>
            <a:r>
              <a:rPr lang="en-US" i="1" dirty="0" smtClean="0">
                <a:hlinkClick r:id="rId5" tooltip="Waverley (novel)"/>
              </a:rPr>
              <a:t>Waverley</a:t>
            </a:r>
            <a:endParaRPr lang="en-US" i="1" dirty="0" smtClean="0"/>
          </a:p>
          <a:p>
            <a:r>
              <a:rPr lang="en-US" i="1" dirty="0" smtClean="0">
                <a:hlinkClick r:id="rId6" tooltip="The Heart of Midlothian"/>
              </a:rPr>
              <a:t>The Heart of Midlothian</a:t>
            </a:r>
            <a:endParaRPr lang="en-US" i="1" dirty="0" smtClean="0"/>
          </a:p>
          <a:p>
            <a:r>
              <a:rPr lang="en-US" i="1" dirty="0">
                <a:hlinkClick r:id="rId7" tooltip="The Bride of Lammermoor"/>
              </a:rPr>
              <a:t>The Bride of Lammermoor</a:t>
            </a:r>
            <a:r>
              <a:rPr lang="en-US" dirty="0"/>
              <a:t>.</a:t>
            </a:r>
          </a:p>
          <a:p>
            <a:endParaRPr lang="en-US" i="1" dirty="0" smtClean="0"/>
          </a:p>
          <a:p>
            <a:endParaRPr lang="en-US" dirty="0"/>
          </a:p>
        </p:txBody>
      </p:sp>
    </p:spTree>
    <p:extLst>
      <p:ext uri="{BB962C8B-B14F-4D97-AF65-F5344CB8AC3E}">
        <p14:creationId xmlns:p14="http://schemas.microsoft.com/office/powerpoint/2010/main" val="2512733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Backround</a:t>
            </a:r>
            <a:r>
              <a:rPr lang="en-US" dirty="0" smtClean="0"/>
              <a:t> info</a:t>
            </a:r>
            <a:endParaRPr lang="en-US" dirty="0"/>
          </a:p>
        </p:txBody>
      </p:sp>
      <p:sp>
        <p:nvSpPr>
          <p:cNvPr id="3" name="Content Placeholder 2"/>
          <p:cNvSpPr>
            <a:spLocks noGrp="1"/>
          </p:cNvSpPr>
          <p:nvPr>
            <p:ph idx="1"/>
          </p:nvPr>
        </p:nvSpPr>
        <p:spPr/>
        <p:txBody>
          <a:bodyPr/>
          <a:lstStyle/>
          <a:p>
            <a:r>
              <a:rPr lang="en-US" dirty="0"/>
              <a:t>Scott began studying classics at the </a:t>
            </a:r>
            <a:r>
              <a:rPr lang="en-US" dirty="0">
                <a:hlinkClick r:id="rId2" tooltip="University of Edinburgh"/>
              </a:rPr>
              <a:t>University of Edinburgh</a:t>
            </a:r>
            <a:r>
              <a:rPr lang="en-US" dirty="0"/>
              <a:t> in November 1783, at the age of only 12, a year or so younger than most of his fellow </a:t>
            </a:r>
            <a:r>
              <a:rPr lang="en-US" dirty="0" smtClean="0"/>
              <a:t>students</a:t>
            </a:r>
          </a:p>
          <a:p>
            <a:endParaRPr lang="en-US" dirty="0" smtClean="0"/>
          </a:p>
          <a:p>
            <a:r>
              <a:rPr lang="en-US" dirty="0"/>
              <a:t>Born in College </a:t>
            </a:r>
            <a:r>
              <a:rPr lang="en-US" dirty="0" err="1"/>
              <a:t>Wynd</a:t>
            </a:r>
            <a:r>
              <a:rPr lang="en-US" dirty="0"/>
              <a:t> </a:t>
            </a:r>
            <a:r>
              <a:rPr lang="en-US" baseline="30000" dirty="0">
                <a:hlinkClick r:id="rId3"/>
              </a:rPr>
              <a:t>[2]</a:t>
            </a:r>
            <a:r>
              <a:rPr lang="en-US" dirty="0"/>
              <a:t> in the </a:t>
            </a:r>
            <a:r>
              <a:rPr lang="en-US" dirty="0">
                <a:hlinkClick r:id="rId4" tooltip="Old Town, Edinburgh"/>
              </a:rPr>
              <a:t>Old Town</a:t>
            </a:r>
            <a:r>
              <a:rPr lang="en-US" dirty="0"/>
              <a:t> of </a:t>
            </a:r>
            <a:r>
              <a:rPr lang="en-US" dirty="0">
                <a:hlinkClick r:id="rId5" tooltip="Edinburgh"/>
              </a:rPr>
              <a:t>Edinburgh</a:t>
            </a:r>
            <a:r>
              <a:rPr lang="en-US" dirty="0"/>
              <a:t> in 1771, the son of a solicitor, Scott survived a childhood bout of </a:t>
            </a:r>
            <a:r>
              <a:rPr lang="en-US" dirty="0">
                <a:hlinkClick r:id="rId6" tooltip="Polio"/>
              </a:rPr>
              <a:t>polio</a:t>
            </a:r>
            <a:r>
              <a:rPr lang="en-US" dirty="0"/>
              <a:t> in 1773 that left him lame</a:t>
            </a:r>
          </a:p>
        </p:txBody>
      </p:sp>
    </p:spTree>
    <p:extLst>
      <p:ext uri="{BB962C8B-B14F-4D97-AF65-F5344CB8AC3E}">
        <p14:creationId xmlns:p14="http://schemas.microsoft.com/office/powerpoint/2010/main" val="4279217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t>
            </a:r>
            <a:r>
              <a:rPr lang="en-US" dirty="0" err="1" smtClean="0"/>
              <a:t>backround</a:t>
            </a:r>
            <a:r>
              <a:rPr lang="en-US" dirty="0" smtClean="0"/>
              <a:t>..</a:t>
            </a:r>
            <a:endParaRPr lang="en-US" dirty="0"/>
          </a:p>
        </p:txBody>
      </p:sp>
      <p:sp>
        <p:nvSpPr>
          <p:cNvPr id="3" name="Content Placeholder 2"/>
          <p:cNvSpPr>
            <a:spLocks noGrp="1"/>
          </p:cNvSpPr>
          <p:nvPr>
            <p:ph idx="1"/>
          </p:nvPr>
        </p:nvSpPr>
        <p:spPr/>
        <p:txBody>
          <a:bodyPr/>
          <a:lstStyle/>
          <a:p>
            <a:r>
              <a:rPr lang="en-US" dirty="0"/>
              <a:t>To cure his lameness he was sent in 1773 to live in the rural </a:t>
            </a:r>
            <a:r>
              <a:rPr lang="en-US" dirty="0">
                <a:hlinkClick r:id="rId2" tooltip="Scottish Borders"/>
              </a:rPr>
              <a:t>Borders</a:t>
            </a:r>
            <a:r>
              <a:rPr lang="en-US" dirty="0"/>
              <a:t> region at his grandparents' farm at </a:t>
            </a:r>
            <a:r>
              <a:rPr lang="en-US" dirty="0" err="1"/>
              <a:t>Sandyknowe</a:t>
            </a:r>
            <a:r>
              <a:rPr lang="en-US" dirty="0"/>
              <a:t>, adjacent to the ruin of </a:t>
            </a:r>
            <a:r>
              <a:rPr lang="en-US" dirty="0" err="1">
                <a:hlinkClick r:id="rId3" tooltip="Smailholm Tower"/>
              </a:rPr>
              <a:t>Smailholm</a:t>
            </a:r>
            <a:r>
              <a:rPr lang="en-US" dirty="0">
                <a:hlinkClick r:id="rId3" tooltip="Smailholm Tower"/>
              </a:rPr>
              <a:t> Tower</a:t>
            </a:r>
            <a:r>
              <a:rPr lang="en-US" dirty="0"/>
              <a:t>, the earlier family </a:t>
            </a:r>
            <a:r>
              <a:rPr lang="en-US" dirty="0" smtClean="0"/>
              <a:t>home.</a:t>
            </a:r>
            <a:endParaRPr lang="en-US" dirty="0"/>
          </a:p>
        </p:txBody>
      </p:sp>
    </p:spTree>
    <p:extLst>
      <p:ext uri="{BB962C8B-B14F-4D97-AF65-F5344CB8AC3E}">
        <p14:creationId xmlns:p14="http://schemas.microsoft.com/office/powerpoint/2010/main" val="3723770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idx="1"/>
          </p:nvPr>
        </p:nvSpPr>
        <p:spPr/>
        <p:txBody>
          <a:bodyPr/>
          <a:lstStyle/>
          <a:p>
            <a:r>
              <a:rPr lang="en-US" dirty="0"/>
              <a:t>http://www.wikipedia.org/</a:t>
            </a:r>
          </a:p>
        </p:txBody>
      </p:sp>
    </p:spTree>
    <p:extLst>
      <p:ext uri="{BB962C8B-B14F-4D97-AF65-F5344CB8AC3E}">
        <p14:creationId xmlns:p14="http://schemas.microsoft.com/office/powerpoint/2010/main" val="516948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Events</a:t>
            </a:r>
            <a:endParaRPr lang="en-US" dirty="0"/>
          </a:p>
        </p:txBody>
      </p:sp>
      <p:sp>
        <p:nvSpPr>
          <p:cNvPr id="3" name="Content Placeholder 2"/>
          <p:cNvSpPr>
            <a:spLocks noGrp="1"/>
          </p:cNvSpPr>
          <p:nvPr>
            <p:ph idx="1"/>
          </p:nvPr>
        </p:nvSpPr>
        <p:spPr/>
        <p:txBody>
          <a:bodyPr/>
          <a:lstStyle/>
          <a:p>
            <a:r>
              <a:rPr lang="en-US" dirty="0" smtClean="0"/>
              <a:t>Romantic period started with the French revolution in 1789 and ended with the parliamentary.</a:t>
            </a:r>
          </a:p>
          <a:p>
            <a:endParaRPr lang="en-US" dirty="0" smtClean="0"/>
          </a:p>
          <a:p>
            <a:r>
              <a:rPr lang="en-US" dirty="0" smtClean="0"/>
              <a:t>1786 Robert burns published poems chiefly in the  Scottish dialect . </a:t>
            </a:r>
          </a:p>
          <a:p>
            <a:endParaRPr lang="en-US" dirty="0"/>
          </a:p>
          <a:p>
            <a:r>
              <a:rPr lang="en-US" dirty="0" smtClean="0"/>
              <a:t>In 1826 Jane </a:t>
            </a:r>
            <a:r>
              <a:rPr lang="en-US" dirty="0" err="1" smtClean="0"/>
              <a:t>austin</a:t>
            </a:r>
            <a:r>
              <a:rPr lang="en-US" dirty="0" smtClean="0"/>
              <a:t> publishes  pride and prejudice.</a:t>
            </a:r>
          </a:p>
          <a:p>
            <a:endParaRPr lang="en-US" dirty="0"/>
          </a:p>
          <a:p>
            <a:endParaRPr lang="en-US" dirty="0"/>
          </a:p>
        </p:txBody>
      </p:sp>
    </p:spTree>
    <p:extLst>
      <p:ext uri="{BB962C8B-B14F-4D97-AF65-F5344CB8AC3E}">
        <p14:creationId xmlns:p14="http://schemas.microsoft.com/office/powerpoint/2010/main" val="2018804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Poets of the romantics</a:t>
            </a:r>
            <a:br>
              <a:rPr lang="en-US" dirty="0" smtClean="0"/>
            </a:br>
            <a:endParaRPr lang="en-US" dirty="0"/>
          </a:p>
        </p:txBody>
      </p:sp>
      <p:sp>
        <p:nvSpPr>
          <p:cNvPr id="3" name="Content Placeholder 2"/>
          <p:cNvSpPr>
            <a:spLocks noGrp="1"/>
          </p:cNvSpPr>
          <p:nvPr>
            <p:ph idx="1"/>
          </p:nvPr>
        </p:nvSpPr>
        <p:spPr/>
        <p:txBody>
          <a:bodyPr/>
          <a:lstStyle/>
          <a:p>
            <a:r>
              <a:rPr lang="en-US" dirty="0" smtClean="0"/>
              <a:t>This era has been mostly often. identified with six poets ….</a:t>
            </a:r>
            <a:endParaRPr lang="en-US" dirty="0"/>
          </a:p>
        </p:txBody>
      </p:sp>
    </p:spTree>
    <p:extLst>
      <p:ext uri="{BB962C8B-B14F-4D97-AF65-F5344CB8AC3E}">
        <p14:creationId xmlns:p14="http://schemas.microsoft.com/office/powerpoint/2010/main" val="55830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7520940" cy="548640"/>
          </a:xfrm>
        </p:spPr>
        <p:txBody>
          <a:bodyPr/>
          <a:lstStyle/>
          <a:p>
            <a:r>
              <a:rPr lang="en-US" dirty="0" smtClean="0"/>
              <a:t>WILLIAM BLAKE </a:t>
            </a:r>
            <a:br>
              <a:rPr lang="en-US" dirty="0" smtClean="0"/>
            </a:br>
            <a:r>
              <a:rPr lang="en-US" dirty="0" smtClean="0"/>
              <a:t>(</a:t>
            </a:r>
            <a:r>
              <a:rPr lang="en-US" dirty="0"/>
              <a:t>28 November 1757 – 12 August 1827) was an </a:t>
            </a:r>
            <a:r>
              <a:rPr lang="en-US" dirty="0">
                <a:hlinkClick r:id="rId2" tooltip="English people"/>
              </a:rPr>
              <a:t>English</a:t>
            </a:r>
            <a:r>
              <a:rPr lang="en-US" dirty="0"/>
              <a:t> poet, painter, and printmaker. Largely </a:t>
            </a:r>
            <a:r>
              <a:rPr lang="en-US" dirty="0" err="1"/>
              <a:t>unrecognised</a:t>
            </a:r>
            <a:r>
              <a:rPr lang="en-US" dirty="0"/>
              <a:t> during his lifetime, Blake is now considered a seminal figure in the history of both the poetry and visual arts of the </a:t>
            </a:r>
            <a:r>
              <a:rPr lang="en-US" dirty="0">
                <a:hlinkClick r:id="rId3" tooltip="Romanticism"/>
              </a:rPr>
              <a:t>Romantic Age</a:t>
            </a:r>
            <a:r>
              <a:rPr lang="en-US" dirty="0"/>
              <a:t>.</a:t>
            </a:r>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400800" y="2209800"/>
            <a:ext cx="2032000" cy="2921000"/>
          </a:xfrm>
        </p:spPr>
      </p:pic>
    </p:spTree>
    <p:extLst>
      <p:ext uri="{BB962C8B-B14F-4D97-AF65-F5344CB8AC3E}">
        <p14:creationId xmlns:p14="http://schemas.microsoft.com/office/powerpoint/2010/main" val="1820207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William </a:t>
            </a:r>
            <a:r>
              <a:rPr lang="en-US" dirty="0" err="1" smtClean="0"/>
              <a:t>wordsworth</a:t>
            </a:r>
            <a:r>
              <a:rPr lang="en-US" dirty="0" smtClean="0"/>
              <a:t/>
            </a:r>
            <a:br>
              <a:rPr lang="en-US" dirty="0" smtClean="0"/>
            </a:br>
            <a:r>
              <a:rPr lang="en-US" dirty="0"/>
              <a:t>(7 April 1770 – 23 April 1850) was a major English </a:t>
            </a:r>
            <a:r>
              <a:rPr lang="en-US" dirty="0">
                <a:hlinkClick r:id="rId2" tooltip="Romantic poetry"/>
              </a:rPr>
              <a:t>Romantic</a:t>
            </a:r>
            <a:r>
              <a:rPr lang="en-US" dirty="0"/>
              <a:t> poet who, with </a:t>
            </a:r>
            <a:r>
              <a:rPr lang="en-US" dirty="0">
                <a:hlinkClick r:id="rId3" tooltip="Samuel Taylor Coleridge"/>
              </a:rPr>
              <a:t>Samuel Taylor Coleridge</a:t>
            </a:r>
            <a:r>
              <a:rPr lang="en-US" dirty="0"/>
              <a:t>, helped to launch the </a:t>
            </a:r>
            <a:r>
              <a:rPr lang="en-US" dirty="0">
                <a:hlinkClick r:id="rId4" tooltip="Romanticism"/>
              </a:rPr>
              <a:t>Romantic Age</a:t>
            </a:r>
            <a:r>
              <a:rPr lang="en-US" dirty="0"/>
              <a:t> in </a:t>
            </a:r>
            <a:r>
              <a:rPr lang="en-US" dirty="0">
                <a:hlinkClick r:id="rId5" tooltip="English literature"/>
              </a:rPr>
              <a:t>English literature</a:t>
            </a:r>
            <a:r>
              <a:rPr lang="en-US" dirty="0"/>
              <a:t> with the 1798 joint publication </a:t>
            </a:r>
            <a:r>
              <a:rPr lang="en-US" i="1" dirty="0">
                <a:hlinkClick r:id="rId6" tooltip="Lyrical Ballads"/>
              </a:rPr>
              <a:t>Lyrical Ballads</a:t>
            </a:r>
            <a:r>
              <a:rPr lang="en-US" i="1" dirty="0"/>
              <a:t>.</a:t>
            </a:r>
            <a:r>
              <a:rPr lang="en-US" dirty="0"/>
              <a:t/>
            </a:r>
            <a:br>
              <a:rPr lang="en-US" dirty="0"/>
            </a:br>
            <a:endParaRPr lang="en-US" dirty="0"/>
          </a:p>
        </p:txBody>
      </p:sp>
      <p:pic>
        <p:nvPicPr>
          <p:cNvPr id="4" name="Content Placeholder 3"/>
          <p:cNvPicPr>
            <a:picLocks noGrp="1" noChangeAspect="1"/>
          </p:cNvPicPr>
          <p:nvPr>
            <p:ph idx="1"/>
          </p:nvPr>
        </p:nvPicPr>
        <p:blipFill>
          <a:blip r:embed="rId7">
            <a:extLst>
              <a:ext uri="{28A0092B-C50C-407E-A947-70E740481C1C}">
                <a14:useLocalDpi xmlns:a14="http://schemas.microsoft.com/office/drawing/2010/main" val="0"/>
              </a:ext>
            </a:extLst>
          </a:blip>
          <a:stretch>
            <a:fillRect/>
          </a:stretch>
        </p:blipFill>
        <p:spPr>
          <a:xfrm>
            <a:off x="6265242" y="1066800"/>
            <a:ext cx="2871009" cy="3579812"/>
          </a:xfrm>
        </p:spPr>
      </p:pic>
    </p:spTree>
    <p:extLst>
      <p:ext uri="{BB962C8B-B14F-4D97-AF65-F5344CB8AC3E}">
        <p14:creationId xmlns:p14="http://schemas.microsoft.com/office/powerpoint/2010/main" val="780040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Samuel Taylor</a:t>
            </a:r>
            <a:br>
              <a:rPr lang="en-US" dirty="0" smtClean="0"/>
            </a:br>
            <a:r>
              <a:rPr lang="en-US" dirty="0"/>
              <a:t>21 October 1772 – 25 July 1834) was an English poet, </a:t>
            </a:r>
            <a:r>
              <a:rPr lang="en-US" dirty="0">
                <a:hlinkClick r:id="rId2" tooltip="Romanticism"/>
              </a:rPr>
              <a:t>Romantic</a:t>
            </a:r>
            <a:r>
              <a:rPr lang="en-US" dirty="0"/>
              <a:t>, literary critic and philosopher who, with his friend </a:t>
            </a:r>
            <a:r>
              <a:rPr lang="en-US" dirty="0">
                <a:hlinkClick r:id="rId3" tooltip="William Wordsworth"/>
              </a:rPr>
              <a:t>William Wordsworth</a:t>
            </a:r>
            <a:r>
              <a:rPr lang="en-US" dirty="0"/>
              <a:t>, was a founder of the </a:t>
            </a:r>
            <a:r>
              <a:rPr lang="en-US" dirty="0">
                <a:hlinkClick r:id="rId2" tooltip="Romanticism"/>
              </a:rPr>
              <a:t>Romantic Movement</a:t>
            </a:r>
            <a:r>
              <a:rPr lang="en-US" dirty="0"/>
              <a:t> in England and a member of the </a:t>
            </a:r>
            <a:r>
              <a:rPr lang="en-US" dirty="0">
                <a:hlinkClick r:id="rId4" tooltip="Lake Poets"/>
              </a:rPr>
              <a:t>Lake Poets</a:t>
            </a:r>
            <a:r>
              <a:rPr lang="en-US" dirty="0"/>
              <a:t>.</a:t>
            </a:r>
          </a:p>
        </p:txBody>
      </p:sp>
      <p:pic>
        <p:nvPicPr>
          <p:cNvPr id="6" name="Content Placeholder 5"/>
          <p:cNvPicPr>
            <a:picLocks noGrp="1" noChangeAspect="1"/>
          </p:cNvPicPr>
          <p:nvPr>
            <p:ph idx="1"/>
          </p:nvPr>
        </p:nvPicPr>
        <p:blipFill>
          <a:blip r:embed="rId5" cstate="print">
            <a:extLst>
              <a:ext uri="{28A0092B-C50C-407E-A947-70E740481C1C}">
                <a14:useLocalDpi xmlns:a14="http://schemas.microsoft.com/office/drawing/2010/main" val="0"/>
              </a:ext>
            </a:extLst>
          </a:blip>
          <a:stretch>
            <a:fillRect/>
          </a:stretch>
        </p:blipFill>
        <p:spPr>
          <a:xfrm>
            <a:off x="6019800" y="1676400"/>
            <a:ext cx="2678658" cy="3579812"/>
          </a:xfrm>
        </p:spPr>
      </p:pic>
    </p:spTree>
    <p:extLst>
      <p:ext uri="{BB962C8B-B14F-4D97-AF65-F5344CB8AC3E}">
        <p14:creationId xmlns:p14="http://schemas.microsoft.com/office/powerpoint/2010/main" val="192681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Percy shelly</a:t>
            </a:r>
            <a:br>
              <a:rPr lang="en-US" dirty="0" smtClean="0"/>
            </a:br>
            <a:r>
              <a:rPr lang="en-US" dirty="0"/>
              <a:t>August 1792 – 8 July 1822) was one of the major </a:t>
            </a:r>
            <a:r>
              <a:rPr lang="en-US" dirty="0">
                <a:hlinkClick r:id="rId2" tooltip="English people"/>
              </a:rPr>
              <a:t>English</a:t>
            </a:r>
            <a:r>
              <a:rPr lang="en-US" dirty="0"/>
              <a:t> </a:t>
            </a:r>
            <a:r>
              <a:rPr lang="en-US" dirty="0">
                <a:hlinkClick r:id="rId3" tooltip="Romantic poets"/>
              </a:rPr>
              <a:t>Romantic poets</a:t>
            </a:r>
            <a:r>
              <a:rPr lang="en-US" dirty="0"/>
              <a:t> and is critically regarded among the finest </a:t>
            </a:r>
            <a:r>
              <a:rPr lang="en-US" dirty="0">
                <a:hlinkClick r:id="rId4" tooltip="Lyric poetry"/>
              </a:rPr>
              <a:t>lyric poets</a:t>
            </a:r>
            <a:r>
              <a:rPr lang="en-US" dirty="0"/>
              <a:t> in the </a:t>
            </a:r>
            <a:r>
              <a:rPr lang="en-US" dirty="0">
                <a:hlinkClick r:id="rId5" tooltip="English language"/>
              </a:rPr>
              <a:t>English language</a:t>
            </a:r>
            <a:r>
              <a:rPr lang="en-US" dirty="0"/>
              <a:t>. Shelley was famous for his association with </a:t>
            </a:r>
            <a:r>
              <a:rPr lang="en-US" dirty="0">
                <a:hlinkClick r:id="rId6" tooltip="John Keats"/>
              </a:rPr>
              <a:t>John Keats</a:t>
            </a:r>
            <a:r>
              <a:rPr lang="en-US" dirty="0"/>
              <a:t> and </a:t>
            </a:r>
            <a:r>
              <a:rPr lang="en-US" dirty="0">
                <a:hlinkClick r:id="rId7" tooltip="Lord Byron"/>
              </a:rPr>
              <a:t>Lord Byron</a:t>
            </a:r>
            <a:r>
              <a:rPr lang="en-US" dirty="0"/>
              <a:t>. The novelist </a:t>
            </a:r>
            <a:r>
              <a:rPr lang="en-US" dirty="0">
                <a:hlinkClick r:id="rId8" tooltip="Mary Shelley"/>
              </a:rPr>
              <a:t>Mary Shelley</a:t>
            </a:r>
            <a:r>
              <a:rPr lang="en-US" dirty="0"/>
              <a:t> was his second wife.</a:t>
            </a:r>
            <a:br>
              <a:rPr lang="en-US" dirty="0"/>
            </a:br>
            <a:endParaRPr lang="en-US" dirty="0"/>
          </a:p>
        </p:txBody>
      </p:sp>
      <p:pic>
        <p:nvPicPr>
          <p:cNvPr id="4" name="Content Placeholder 3"/>
          <p:cNvPicPr>
            <a:picLocks noGrp="1" noChangeAspect="1"/>
          </p:cNvPicPr>
          <p:nvPr>
            <p:ph idx="1"/>
          </p:nvPr>
        </p:nvPicPr>
        <p:blipFill>
          <a:blip r:embed="rId9">
            <a:extLst>
              <a:ext uri="{28A0092B-C50C-407E-A947-70E740481C1C}">
                <a14:useLocalDpi xmlns:a14="http://schemas.microsoft.com/office/drawing/2010/main" val="0"/>
              </a:ext>
            </a:extLst>
          </a:blip>
          <a:stretch>
            <a:fillRect/>
          </a:stretch>
        </p:blipFill>
        <p:spPr>
          <a:xfrm>
            <a:off x="6019800" y="1905000"/>
            <a:ext cx="2912389" cy="3579812"/>
          </a:xfrm>
        </p:spPr>
      </p:pic>
    </p:spTree>
    <p:extLst>
      <p:ext uri="{BB962C8B-B14F-4D97-AF65-F5344CB8AC3E}">
        <p14:creationId xmlns:p14="http://schemas.microsoft.com/office/powerpoint/2010/main" val="52741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Keats.</a:t>
            </a:r>
            <a:br>
              <a:rPr lang="en-US" dirty="0" smtClean="0"/>
            </a:br>
            <a:r>
              <a:rPr lang="en-US" dirty="0"/>
              <a:t>31 October 1795 – 23 February 1821) was an English </a:t>
            </a:r>
            <a:r>
              <a:rPr lang="en-US" dirty="0">
                <a:hlinkClick r:id="rId2" tooltip="Romanticism"/>
              </a:rPr>
              <a:t>Romantic</a:t>
            </a:r>
            <a:r>
              <a:rPr lang="en-US" dirty="0"/>
              <a:t> poet.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62600" y="914400"/>
            <a:ext cx="2794000" cy="3416300"/>
          </a:xfrm>
        </p:spPr>
      </p:pic>
    </p:spTree>
    <p:extLst>
      <p:ext uri="{BB962C8B-B14F-4D97-AF65-F5344CB8AC3E}">
        <p14:creationId xmlns:p14="http://schemas.microsoft.com/office/powerpoint/2010/main" val="3554445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520940" cy="548640"/>
          </a:xfrm>
        </p:spPr>
        <p:txBody>
          <a:bodyPr/>
          <a:lstStyle/>
          <a:p>
            <a:r>
              <a:rPr lang="en-US" dirty="0" smtClean="0"/>
              <a:t>Lord </a:t>
            </a:r>
            <a:r>
              <a:rPr lang="en-US" dirty="0" err="1" smtClean="0"/>
              <a:t>byron</a:t>
            </a:r>
            <a:r>
              <a:rPr lang="en-US" dirty="0" smtClean="0"/>
              <a:t/>
            </a:r>
            <a:br>
              <a:rPr lang="en-US" dirty="0" smtClean="0"/>
            </a:br>
            <a:r>
              <a:rPr lang="en-US" dirty="0"/>
              <a:t>(22 January 1788 – 19 April 1824), commonly known simply as </a:t>
            </a:r>
            <a:r>
              <a:rPr lang="en-US" b="1" dirty="0"/>
              <a:t>Lord Byron</a:t>
            </a:r>
            <a:r>
              <a:rPr lang="en-US" dirty="0"/>
              <a:t>, was a </a:t>
            </a:r>
            <a:r>
              <a:rPr lang="en-US" dirty="0">
                <a:hlinkClick r:id="rId2" tooltip="United Kingdom"/>
              </a:rPr>
              <a:t>British</a:t>
            </a:r>
            <a:r>
              <a:rPr lang="en-US" dirty="0"/>
              <a:t> poet and a leading figure in </a:t>
            </a:r>
            <a:r>
              <a:rPr lang="en-US" dirty="0">
                <a:hlinkClick r:id="rId3" tooltip="Romanticism"/>
              </a:rPr>
              <a:t>Romanticism</a:t>
            </a:r>
            <a:endParaRPr lang="en-US" dirty="0"/>
          </a:p>
        </p:txBody>
      </p:sp>
      <p:pic>
        <p:nvPicPr>
          <p:cNvPr id="4"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3440112" y="1376712"/>
            <a:ext cx="2286000" cy="3026664"/>
          </a:xfrm>
        </p:spPr>
      </p:pic>
    </p:spTree>
    <p:extLst>
      <p:ext uri="{BB962C8B-B14F-4D97-AF65-F5344CB8AC3E}">
        <p14:creationId xmlns:p14="http://schemas.microsoft.com/office/powerpoint/2010/main" val="10907090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65</TotalTime>
  <Words>294</Words>
  <Application>Microsoft Office PowerPoint</Application>
  <PresentationFormat>On-screen Show (4:3)</PresentationFormat>
  <Paragraphs>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Angles</vt:lpstr>
      <vt:lpstr>The Romantics 1798-1832</vt:lpstr>
      <vt:lpstr>Literary Events</vt:lpstr>
      <vt:lpstr>Poets of the romantics </vt:lpstr>
      <vt:lpstr>WILLIAM BLAKE  (28 November 1757 – 12 August 1827) was an English poet, painter, and printmaker. Largely unrecognised during his lifetime, Blake is now considered a seminal figure in the history of both the poetry and visual arts of the Romantic Age.</vt:lpstr>
      <vt:lpstr>William wordsworth (7 April 1770 – 23 April 1850) was a major English Romantic poet who, with Samuel Taylor Coleridge, helped to launch the Romantic Age in English literature with the 1798 joint publication Lyrical Ballads. </vt:lpstr>
      <vt:lpstr>Samuel Taylor 21 October 1772 – 25 July 1834) was an English poet, Romantic, literary critic and philosopher who, with his friend William Wordsworth, was a founder of the Romantic Movement in England and a member of the Lake Poets.</vt:lpstr>
      <vt:lpstr>Percy shelly August 1792 – 8 July 1822) was one of the major English Romantic poets and is critically regarded among the finest lyric poets in the English language. Shelley was famous for his association with John Keats and Lord Byron. The novelist Mary Shelley was his second wife. </vt:lpstr>
      <vt:lpstr>John Keats. 31 October 1795 – 23 February 1821) was an English Romantic poet. </vt:lpstr>
      <vt:lpstr>Lord byron (22 January 1788 – 19 April 1824), commonly known simply as Lord Byron, was a British poet and a leading figure in Romanticism</vt:lpstr>
      <vt:lpstr>Sir walter scott</vt:lpstr>
      <vt:lpstr>PowerPoint Presentation</vt:lpstr>
      <vt:lpstr>His famous titles include</vt:lpstr>
      <vt:lpstr>Backround info</vt:lpstr>
      <vt:lpstr>More backround..</vt:lpstr>
      <vt:lpstr>citations</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Romantics 1798-1832</dc:title>
  <dc:creator>DANIEL A DUDLEY (133)</dc:creator>
  <cp:lastModifiedBy>DANIEL A DUDLEY (133)</cp:lastModifiedBy>
  <cp:revision>7</cp:revision>
  <dcterms:created xsi:type="dcterms:W3CDTF">2011-07-28T14:22:13Z</dcterms:created>
  <dcterms:modified xsi:type="dcterms:W3CDTF">2011-07-28T15:27:39Z</dcterms:modified>
</cp:coreProperties>
</file>