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61" r:id="rId7"/>
    <p:sldId id="258" r:id="rId8"/>
    <p:sldId id="259" r:id="rId9"/>
    <p:sldId id="262" r:id="rId10"/>
    <p:sldId id="267" r:id="rId11"/>
    <p:sldId id="263" r:id="rId12"/>
    <p:sldId id="265" r:id="rId13"/>
    <p:sldId id="264" r:id="rId14"/>
    <p:sldId id="26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460884-4BD9-442D-971B-B687A3F101C6}" type="datetimeFigureOut">
              <a:rPr lang="en-US" smtClean="0"/>
              <a:t>7/27/2011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F7A3AAC-DD3B-4D24-95C7-B952AFE6911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Middle 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Karlee</a:t>
            </a:r>
            <a:r>
              <a:rPr lang="en-US" dirty="0" smtClean="0"/>
              <a:t> Lindsey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706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His work on Arthurian subjects represents some of the best regarded of medieval literature. His use of structure, particular in </a:t>
            </a:r>
            <a:r>
              <a:rPr lang="en-US" dirty="0" err="1"/>
              <a:t>Yvain</a:t>
            </a:r>
            <a:r>
              <a:rPr lang="en-US" dirty="0"/>
              <a:t>, the Knight of the Lion, has been seen as a step towards the modern novel.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791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228600"/>
            <a:ext cx="4400550" cy="5016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457200"/>
            <a:ext cx="3505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QUOTES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"Through their kisses and caresses they experienced a joy and wonder the equal of which has never been known or heard of. But I shall be silent...; for the rarest and most delectable pleasures are those which are hinted at, but never told." </a:t>
            </a:r>
          </a:p>
          <a:p>
            <a:r>
              <a:rPr lang="en-US" dirty="0"/>
              <a:t>— Chrétien de </a:t>
            </a:r>
            <a:r>
              <a:rPr lang="en-US" dirty="0" smtClean="0"/>
              <a:t>Troyes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3931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William the conqueror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was an illegitimate child and was promised the English throne. He didn’t get it, so he sailed across the English Channel with his enormous army.</a:t>
            </a:r>
            <a:endParaRPr lang="en-US" dirty="0"/>
          </a:p>
        </p:txBody>
      </p:sp>
      <p:pic>
        <p:nvPicPr>
          <p:cNvPr id="1026" name="Picture 2" descr="http://t1.gstatic.com/images?q=tbn:ANd9GcQVA7JyBJerQ2ugHLBIHNcHGKdaxlCBarJm7G0-n_aNTUaN-fM2&amp;t=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124200"/>
            <a:ext cx="3200400" cy="3150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818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One of his great administrative feats was an inventory of nearly every piece of property in England. Land, cattle, buildings in the </a:t>
            </a:r>
            <a:r>
              <a:rPr lang="en-US" dirty="0" err="1" smtClean="0"/>
              <a:t>Domesday</a:t>
            </a:r>
            <a:r>
              <a:rPr lang="en-US" dirty="0" smtClean="0"/>
              <a:t> Book. Taxes were based on what people owned.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007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Feudalism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 brought this new social system. Also known as a caste system, property system, and military system. </a:t>
            </a:r>
          </a:p>
          <a:p>
            <a:r>
              <a:rPr lang="en-US" dirty="0" smtClean="0"/>
              <a:t>Based on a religious concept of rank. God as the supreme overlord.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3429000"/>
            <a:ext cx="3810000" cy="3143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42327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system didn’t always work. </a:t>
            </a:r>
            <a:endParaRPr lang="en-US" dirty="0"/>
          </a:p>
          <a:p>
            <a:r>
              <a:rPr lang="en-US" dirty="0" smtClean="0"/>
              <a:t>But it did carry with it a sense of form and manners that influenced all aspects of the life, art, and literature of the Middle Ages.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37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battle of </a:t>
            </a:r>
            <a:r>
              <a:rPr lang="en-US" dirty="0" err="1" smtClean="0"/>
              <a:t>hastings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1066</a:t>
            </a:r>
          </a:p>
          <a:p>
            <a:r>
              <a:rPr lang="en-US" dirty="0" err="1" smtClean="0"/>
              <a:t>Harolds</a:t>
            </a:r>
            <a:r>
              <a:rPr lang="en-US" dirty="0" smtClean="0"/>
              <a:t> group </a:t>
            </a:r>
            <a:r>
              <a:rPr lang="en-US" smtClean="0"/>
              <a:t>was attacked, he died.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99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Chrétien </a:t>
            </a:r>
            <a:r>
              <a:rPr lang="en-US" dirty="0"/>
              <a:t>de Troyes </a:t>
            </a:r>
            <a:r>
              <a:rPr lang="en-US" dirty="0" smtClean="0"/>
              <a:t>was </a:t>
            </a:r>
            <a:r>
              <a:rPr lang="en-US" dirty="0"/>
              <a:t>probably the greatest medieval writer of Arthurian romances.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62000" y="457200"/>
            <a:ext cx="716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Chrétien de Troyes</a:t>
            </a:r>
          </a:p>
        </p:txBody>
      </p:sp>
    </p:spTree>
    <p:extLst>
      <p:ext uri="{BB962C8B-B14F-4D97-AF65-F5344CB8AC3E}">
        <p14:creationId xmlns:p14="http://schemas.microsoft.com/office/powerpoint/2010/main" val="9146394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Chrétien de Troyes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Chrétien de Troyes </a:t>
            </a:r>
            <a:r>
              <a:rPr lang="en-US" dirty="0" smtClean="0"/>
              <a:t>was </a:t>
            </a:r>
            <a:r>
              <a:rPr lang="en-US" dirty="0"/>
              <a:t>a French poet and </a:t>
            </a:r>
            <a:r>
              <a:rPr lang="en-US" dirty="0" err="1"/>
              <a:t>trouvère</a:t>
            </a:r>
            <a:r>
              <a:rPr lang="en-US" dirty="0"/>
              <a:t> who flourished in the late 12th </a:t>
            </a:r>
            <a:r>
              <a:rPr lang="en-US" dirty="0" smtClean="0"/>
              <a:t>century</a:t>
            </a:r>
          </a:p>
          <a:p>
            <a:r>
              <a:rPr lang="en-US" dirty="0"/>
              <a:t>Chrétien's writing was very popular, as evidenced by the high number of surviving copies of his romances and their many adaptations into other languages.</a:t>
            </a:r>
          </a:p>
        </p:txBody>
      </p:sp>
    </p:spTree>
    <p:extLst>
      <p:ext uri="{BB962C8B-B14F-4D97-AF65-F5344CB8AC3E}">
        <p14:creationId xmlns:p14="http://schemas.microsoft.com/office/powerpoint/2010/main" val="3338836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His narrative romances, composed c.1170–c.1185 in </a:t>
            </a:r>
            <a:r>
              <a:rPr lang="en-US" dirty="0" err="1"/>
              <a:t>octosyllabic</a:t>
            </a:r>
            <a:r>
              <a:rPr lang="en-US" dirty="0"/>
              <a:t> rhymed couplets, and they include </a:t>
            </a:r>
            <a:r>
              <a:rPr lang="en-US" dirty="0" err="1"/>
              <a:t>Érec</a:t>
            </a:r>
            <a:r>
              <a:rPr lang="en-US" dirty="0"/>
              <a:t> et </a:t>
            </a:r>
            <a:r>
              <a:rPr lang="en-US" dirty="0" err="1"/>
              <a:t>Énide</a:t>
            </a:r>
            <a:r>
              <a:rPr lang="en-US" dirty="0"/>
              <a:t>; </a:t>
            </a:r>
            <a:r>
              <a:rPr lang="en-US" dirty="0" err="1"/>
              <a:t>Cligès</a:t>
            </a:r>
            <a:r>
              <a:rPr lang="en-US" dirty="0"/>
              <a:t>; Lancelot, le chevalier de la </a:t>
            </a:r>
            <a:r>
              <a:rPr lang="en-US" dirty="0" err="1"/>
              <a:t>charette</a:t>
            </a:r>
            <a:r>
              <a:rPr lang="en-US" dirty="0"/>
              <a:t>; </a:t>
            </a:r>
            <a:r>
              <a:rPr lang="en-US" dirty="0" err="1"/>
              <a:t>Yvain</a:t>
            </a:r>
            <a:r>
              <a:rPr lang="en-US" dirty="0"/>
              <a:t>, le chevalier au lion; and Perceval, le </a:t>
            </a:r>
            <a:r>
              <a:rPr lang="en-US" dirty="0" err="1"/>
              <a:t>conte</a:t>
            </a:r>
            <a:r>
              <a:rPr lang="en-US" dirty="0"/>
              <a:t> del </a:t>
            </a:r>
            <a:r>
              <a:rPr lang="en-US" dirty="0" err="1"/>
              <a:t>Graal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09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Teacher xmlns="18184B13-14FC-438E-AD1A-EA3896C1723B">Demott</Teacher>
    <Class xmlns="18184B13-14FC-438E-AD1A-EA3896C1723B" xsi:nil="true"/>
    <Due_x0020_Date xmlns="18184B13-14FC-438E-AD1A-EA3896C1723B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4B1818FC148E43AD1AEA3896C1723B" ma:contentTypeVersion="0" ma:contentTypeDescription="Create a new document." ma:contentTypeScope="" ma:versionID="2fc972eca21546479aa21f2e658cc762">
  <xsd:schema xmlns:xsd="http://www.w3.org/2001/XMLSchema" xmlns:p="http://schemas.microsoft.com/office/2006/metadata/properties" xmlns:ns2="18184B13-14FC-438E-AD1A-EA3896C1723B" targetNamespace="http://schemas.microsoft.com/office/2006/metadata/properties" ma:root="true" ma:fieldsID="cd21a81f91a0f3521190886a8e361271" ns2:_="">
    <xsd:import namespace="18184B13-14FC-438E-AD1A-EA3896C1723B"/>
    <xsd:element name="properties">
      <xsd:complexType>
        <xsd:sequence>
          <xsd:element name="documentManagement">
            <xsd:complexType>
              <xsd:all>
                <xsd:element ref="ns2:Class" minOccurs="0"/>
                <xsd:element ref="ns2:Teacher" minOccurs="0"/>
                <xsd:element ref="ns2:Due_x0020_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8184B13-14FC-438E-AD1A-EA3896C1723B" elementFormDefault="qualified">
    <xsd:import namespace="http://schemas.microsoft.com/office/2006/documentManagement/types"/>
    <xsd:element name="Class" ma:index="8" nillable="true" ma:displayName="Class" ma:internalName="Class">
      <xsd:simpleType>
        <xsd:restriction base="dms:Text">
          <xsd:maxLength value="255"/>
        </xsd:restriction>
      </xsd:simpleType>
    </xsd:element>
    <xsd:element name="Teacher" ma:index="9" nillable="true" ma:displayName="Teacher" ma:internalName="Teacher">
      <xsd:simpleType>
        <xsd:restriction base="dms:Text">
          <xsd:maxLength value="255"/>
        </xsd:restriction>
      </xsd:simpleType>
    </xsd:element>
    <xsd:element name="Due_x0020_Date" ma:index="10" nillable="true" ma:displayName="Due Date" ma:internalName="Due_x0020_Date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2EC34D-C020-47C6-B576-799706DE00ED}">
  <ds:schemaRefs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terms/"/>
    <ds:schemaRef ds:uri="http://purl.org/dc/dcmitype/"/>
    <ds:schemaRef ds:uri="http://schemas.openxmlformats.org/package/2006/metadata/core-properties"/>
    <ds:schemaRef ds:uri="18184B13-14FC-438E-AD1A-EA3896C1723B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490C88F9-4E90-43AC-B994-D5F15B2065E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8184B13-14FC-438E-AD1A-EA3896C1723B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4EBF3DF5-83EF-495F-BD1C-29418E78DB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</TotalTime>
  <Words>357</Words>
  <Application>Microsoft Office PowerPoint</Application>
  <PresentationFormat>On-screen Show (4:3)</PresentationFormat>
  <Paragraphs>25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The Middle ages</vt:lpstr>
      <vt:lpstr>William the conqueror </vt:lpstr>
      <vt:lpstr>Taxes</vt:lpstr>
      <vt:lpstr>Feudalism</vt:lpstr>
      <vt:lpstr>PowerPoint Presentation</vt:lpstr>
      <vt:lpstr>The battle of hastings</vt:lpstr>
      <vt:lpstr>PowerPoint Presentation</vt:lpstr>
      <vt:lpstr>Chrétien de Troyes</vt:lpstr>
      <vt:lpstr>Romances</vt:lpstr>
      <vt:lpstr>PowerPoint Presentation</vt:lpstr>
      <vt:lpstr>PowerPoint Presentation</vt:lpstr>
    </vt:vector>
  </TitlesOfParts>
  <Company>Virginia Beach City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Middle ages</dc:title>
  <dc:creator>KARLEE A LINDSEY (075)</dc:creator>
  <cp:lastModifiedBy>KARLEE A LINDSEY (075)</cp:lastModifiedBy>
  <cp:revision>9</cp:revision>
  <dcterms:created xsi:type="dcterms:W3CDTF">2011-07-25T14:56:06Z</dcterms:created>
  <dcterms:modified xsi:type="dcterms:W3CDTF">2011-07-27T15:24:56Z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0x010100134B1818FC148E43AD1AEA3896C1723B</vt:lpwstr>
  </property>
</Properties>
</file>