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57" r:id="rId6"/>
    <p:sldId id="258" r:id="rId7"/>
    <p:sldId id="259" r:id="rId8"/>
    <p:sldId id="260" r:id="rId9"/>
    <p:sldId id="261" r:id="rId10"/>
    <p:sldId id="262" r:id="rId11"/>
    <p:sldId id="263" r:id="rId12"/>
    <p:sldId id="267" r:id="rId13"/>
    <p:sldId id="266"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BA9473-0072-46C6-874F-A981D58294D4}" type="datetimeFigureOut">
              <a:rPr lang="en-US" smtClean="0"/>
              <a:t>7/28/2011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9893FB-2E5B-437F-9FEB-4C9823001776}" type="slidenum">
              <a:rPr lang="en-US" smtClean="0"/>
              <a:t>‹#›</a:t>
            </a:fld>
            <a:endParaRPr lang="en-US"/>
          </a:p>
        </p:txBody>
      </p:sp>
    </p:spTree>
    <p:extLst>
      <p:ext uri="{BB962C8B-B14F-4D97-AF65-F5344CB8AC3E}">
        <p14:creationId xmlns:p14="http://schemas.microsoft.com/office/powerpoint/2010/main" val="3508335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9893FB-2E5B-437F-9FEB-4C9823001776}" type="slidenum">
              <a:rPr lang="en-US" smtClean="0"/>
              <a:t>1</a:t>
            </a:fld>
            <a:endParaRPr lang="en-US"/>
          </a:p>
        </p:txBody>
      </p:sp>
    </p:spTree>
    <p:extLst>
      <p:ext uri="{BB962C8B-B14F-4D97-AF65-F5344CB8AC3E}">
        <p14:creationId xmlns:p14="http://schemas.microsoft.com/office/powerpoint/2010/main" val="2789890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F05E38-A94E-4B95-B8C0-4B10E16EAAC5}" type="datetimeFigureOut">
              <a:rPr lang="en-US" smtClean="0"/>
              <a:t>7/28/2011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87F664-0E2F-49FE-B2B0-84EE8747B204}" type="slidenum">
              <a:rPr lang="en-US" smtClean="0"/>
              <a:t>‹#›</a:t>
            </a:fld>
            <a:endParaRPr lang="en-US" dirty="0"/>
          </a:p>
        </p:txBody>
      </p:sp>
    </p:spTree>
    <p:extLst>
      <p:ext uri="{BB962C8B-B14F-4D97-AF65-F5344CB8AC3E}">
        <p14:creationId xmlns:p14="http://schemas.microsoft.com/office/powerpoint/2010/main" val="2767503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05E38-A94E-4B95-B8C0-4B10E16EAAC5}" type="datetimeFigureOut">
              <a:rPr lang="en-US" smtClean="0"/>
              <a:t>7/28/2011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87F664-0E2F-49FE-B2B0-84EE8747B204}" type="slidenum">
              <a:rPr lang="en-US" smtClean="0"/>
              <a:t>‹#›</a:t>
            </a:fld>
            <a:endParaRPr lang="en-US" dirty="0"/>
          </a:p>
        </p:txBody>
      </p:sp>
    </p:spTree>
    <p:extLst>
      <p:ext uri="{BB962C8B-B14F-4D97-AF65-F5344CB8AC3E}">
        <p14:creationId xmlns:p14="http://schemas.microsoft.com/office/powerpoint/2010/main" val="3899889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05E38-A94E-4B95-B8C0-4B10E16EAAC5}" type="datetimeFigureOut">
              <a:rPr lang="en-US" smtClean="0"/>
              <a:t>7/28/2011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87F664-0E2F-49FE-B2B0-84EE8747B204}" type="slidenum">
              <a:rPr lang="en-US" smtClean="0"/>
              <a:t>‹#›</a:t>
            </a:fld>
            <a:endParaRPr lang="en-US" dirty="0"/>
          </a:p>
        </p:txBody>
      </p:sp>
    </p:spTree>
    <p:extLst>
      <p:ext uri="{BB962C8B-B14F-4D97-AF65-F5344CB8AC3E}">
        <p14:creationId xmlns:p14="http://schemas.microsoft.com/office/powerpoint/2010/main" val="1834436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05E38-A94E-4B95-B8C0-4B10E16EAAC5}" type="datetimeFigureOut">
              <a:rPr lang="en-US" smtClean="0"/>
              <a:t>7/28/2011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87F664-0E2F-49FE-B2B0-84EE8747B204}" type="slidenum">
              <a:rPr lang="en-US" smtClean="0"/>
              <a:t>‹#›</a:t>
            </a:fld>
            <a:endParaRPr lang="en-US" dirty="0"/>
          </a:p>
        </p:txBody>
      </p:sp>
    </p:spTree>
    <p:extLst>
      <p:ext uri="{BB962C8B-B14F-4D97-AF65-F5344CB8AC3E}">
        <p14:creationId xmlns:p14="http://schemas.microsoft.com/office/powerpoint/2010/main" val="3417516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F05E38-A94E-4B95-B8C0-4B10E16EAAC5}" type="datetimeFigureOut">
              <a:rPr lang="en-US" smtClean="0"/>
              <a:t>7/28/2011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87F664-0E2F-49FE-B2B0-84EE8747B204}" type="slidenum">
              <a:rPr lang="en-US" smtClean="0"/>
              <a:t>‹#›</a:t>
            </a:fld>
            <a:endParaRPr lang="en-US" dirty="0"/>
          </a:p>
        </p:txBody>
      </p:sp>
    </p:spTree>
    <p:extLst>
      <p:ext uri="{BB962C8B-B14F-4D97-AF65-F5344CB8AC3E}">
        <p14:creationId xmlns:p14="http://schemas.microsoft.com/office/powerpoint/2010/main" val="3054069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F05E38-A94E-4B95-B8C0-4B10E16EAAC5}" type="datetimeFigureOut">
              <a:rPr lang="en-US" smtClean="0"/>
              <a:t>7/28/2011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87F664-0E2F-49FE-B2B0-84EE8747B204}" type="slidenum">
              <a:rPr lang="en-US" smtClean="0"/>
              <a:t>‹#›</a:t>
            </a:fld>
            <a:endParaRPr lang="en-US" dirty="0"/>
          </a:p>
        </p:txBody>
      </p:sp>
    </p:spTree>
    <p:extLst>
      <p:ext uri="{BB962C8B-B14F-4D97-AF65-F5344CB8AC3E}">
        <p14:creationId xmlns:p14="http://schemas.microsoft.com/office/powerpoint/2010/main" val="370834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F05E38-A94E-4B95-B8C0-4B10E16EAAC5}" type="datetimeFigureOut">
              <a:rPr lang="en-US" smtClean="0"/>
              <a:t>7/28/2011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687F664-0E2F-49FE-B2B0-84EE8747B204}" type="slidenum">
              <a:rPr lang="en-US" smtClean="0"/>
              <a:t>‹#›</a:t>
            </a:fld>
            <a:endParaRPr lang="en-US" dirty="0"/>
          </a:p>
        </p:txBody>
      </p:sp>
    </p:spTree>
    <p:extLst>
      <p:ext uri="{BB962C8B-B14F-4D97-AF65-F5344CB8AC3E}">
        <p14:creationId xmlns:p14="http://schemas.microsoft.com/office/powerpoint/2010/main" val="3560739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F05E38-A94E-4B95-B8C0-4B10E16EAAC5}" type="datetimeFigureOut">
              <a:rPr lang="en-US" smtClean="0"/>
              <a:t>7/28/2011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687F664-0E2F-49FE-B2B0-84EE8747B204}" type="slidenum">
              <a:rPr lang="en-US" smtClean="0"/>
              <a:t>‹#›</a:t>
            </a:fld>
            <a:endParaRPr lang="en-US" dirty="0"/>
          </a:p>
        </p:txBody>
      </p:sp>
    </p:spTree>
    <p:extLst>
      <p:ext uri="{BB962C8B-B14F-4D97-AF65-F5344CB8AC3E}">
        <p14:creationId xmlns:p14="http://schemas.microsoft.com/office/powerpoint/2010/main" val="854124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05E38-A94E-4B95-B8C0-4B10E16EAAC5}" type="datetimeFigureOut">
              <a:rPr lang="en-US" smtClean="0"/>
              <a:t>7/28/2011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687F664-0E2F-49FE-B2B0-84EE8747B204}" type="slidenum">
              <a:rPr lang="en-US" smtClean="0"/>
              <a:t>‹#›</a:t>
            </a:fld>
            <a:endParaRPr lang="en-US" dirty="0"/>
          </a:p>
        </p:txBody>
      </p:sp>
    </p:spTree>
    <p:extLst>
      <p:ext uri="{BB962C8B-B14F-4D97-AF65-F5344CB8AC3E}">
        <p14:creationId xmlns:p14="http://schemas.microsoft.com/office/powerpoint/2010/main" val="35285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05E38-A94E-4B95-B8C0-4B10E16EAAC5}" type="datetimeFigureOut">
              <a:rPr lang="en-US" smtClean="0"/>
              <a:t>7/28/2011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87F664-0E2F-49FE-B2B0-84EE8747B204}" type="slidenum">
              <a:rPr lang="en-US" smtClean="0"/>
              <a:t>‹#›</a:t>
            </a:fld>
            <a:endParaRPr lang="en-US" dirty="0"/>
          </a:p>
        </p:txBody>
      </p:sp>
    </p:spTree>
    <p:extLst>
      <p:ext uri="{BB962C8B-B14F-4D97-AF65-F5344CB8AC3E}">
        <p14:creationId xmlns:p14="http://schemas.microsoft.com/office/powerpoint/2010/main" val="1095875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05E38-A94E-4B95-B8C0-4B10E16EAAC5}" type="datetimeFigureOut">
              <a:rPr lang="en-US" smtClean="0"/>
              <a:t>7/28/2011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87F664-0E2F-49FE-B2B0-84EE8747B204}" type="slidenum">
              <a:rPr lang="en-US" smtClean="0"/>
              <a:t>‹#›</a:t>
            </a:fld>
            <a:endParaRPr lang="en-US" dirty="0"/>
          </a:p>
        </p:txBody>
      </p:sp>
    </p:spTree>
    <p:extLst>
      <p:ext uri="{BB962C8B-B14F-4D97-AF65-F5344CB8AC3E}">
        <p14:creationId xmlns:p14="http://schemas.microsoft.com/office/powerpoint/2010/main" val="3517178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bg1"/>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05E38-A94E-4B95-B8C0-4B10E16EAAC5}" type="datetimeFigureOut">
              <a:rPr lang="en-US" smtClean="0"/>
              <a:t>7/28/2011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87F664-0E2F-49FE-B2B0-84EE8747B204}" type="slidenum">
              <a:rPr lang="en-US" smtClean="0"/>
              <a:t>‹#›</a:t>
            </a:fld>
            <a:endParaRPr lang="en-US" dirty="0"/>
          </a:p>
        </p:txBody>
      </p:sp>
    </p:spTree>
    <p:extLst>
      <p:ext uri="{BB962C8B-B14F-4D97-AF65-F5344CB8AC3E}">
        <p14:creationId xmlns:p14="http://schemas.microsoft.com/office/powerpoint/2010/main" val="1167508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226008" cy="6934200"/>
          </a:xfrm>
          <a:prstGeom prst="rect">
            <a:avLst/>
          </a:prstGeom>
        </p:spPr>
      </p:pic>
      <p:sp>
        <p:nvSpPr>
          <p:cNvPr id="2" name="Title 1"/>
          <p:cNvSpPr>
            <a:spLocks noGrp="1"/>
          </p:cNvSpPr>
          <p:nvPr>
            <p:ph type="ctrTitle"/>
          </p:nvPr>
        </p:nvSpPr>
        <p:spPr>
          <a:xfrm>
            <a:off x="726804" y="0"/>
            <a:ext cx="7772400" cy="1470025"/>
          </a:xfrm>
        </p:spPr>
        <p:txBody>
          <a:bodyPr>
            <a:noAutofit/>
          </a:bodyPr>
          <a:lstStyle/>
          <a:p>
            <a:r>
              <a:rPr lang="en-US" sz="9600" dirty="0" smtClean="0">
                <a:solidFill>
                  <a:srgbClr val="FF0000"/>
                </a:solidFill>
                <a:latin typeface="Chiller" pitchFamily="82" charset="0"/>
                <a:cs typeface="Raavi" pitchFamily="34" charset="0"/>
              </a:rPr>
              <a:t>The Middle Ages</a:t>
            </a:r>
            <a:endParaRPr lang="en-US" sz="9600" dirty="0">
              <a:solidFill>
                <a:srgbClr val="FF0000"/>
              </a:solidFill>
              <a:latin typeface="Chiller" pitchFamily="82" charset="0"/>
              <a:cs typeface="Raavi" pitchFamily="34" charset="0"/>
            </a:endParaRPr>
          </a:p>
        </p:txBody>
      </p:sp>
      <p:sp>
        <p:nvSpPr>
          <p:cNvPr id="3" name="Subtitle 2"/>
          <p:cNvSpPr>
            <a:spLocks noGrp="1"/>
          </p:cNvSpPr>
          <p:nvPr>
            <p:ph type="subTitle" idx="1"/>
          </p:nvPr>
        </p:nvSpPr>
        <p:spPr>
          <a:xfrm>
            <a:off x="1295400" y="5791200"/>
            <a:ext cx="6400800" cy="1752600"/>
          </a:xfrm>
        </p:spPr>
        <p:txBody>
          <a:bodyPr>
            <a:normAutofit/>
          </a:bodyPr>
          <a:lstStyle/>
          <a:p>
            <a:r>
              <a:rPr lang="en-US" sz="4400" b="1" dirty="0" smtClean="0">
                <a:solidFill>
                  <a:srgbClr val="FF0000"/>
                </a:solidFill>
                <a:latin typeface="Chiller" pitchFamily="82" charset="0"/>
                <a:cs typeface="Raavi" pitchFamily="34" charset="0"/>
              </a:rPr>
              <a:t>By Mariah Wilkinson</a:t>
            </a:r>
            <a:endParaRPr lang="en-US" sz="4400" b="1" dirty="0">
              <a:solidFill>
                <a:srgbClr val="FF0000"/>
              </a:solidFill>
              <a:latin typeface="Chiller" pitchFamily="82" charset="0"/>
              <a:cs typeface="Raavi" pitchFamily="34" charset="0"/>
            </a:endParaRPr>
          </a:p>
        </p:txBody>
      </p:sp>
    </p:spTree>
    <p:extLst>
      <p:ext uri="{BB962C8B-B14F-4D97-AF65-F5344CB8AC3E}">
        <p14:creationId xmlns:p14="http://schemas.microsoft.com/office/powerpoint/2010/main" val="478638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hiller" pitchFamily="82" charset="0"/>
              </a:rPr>
              <a:t>About Thomas Continued…</a:t>
            </a:r>
            <a:endParaRPr lang="en-US" dirty="0">
              <a:latin typeface="Chiller" pitchFamily="82" charset="0"/>
            </a:endParaRPr>
          </a:p>
        </p:txBody>
      </p:sp>
      <p:sp>
        <p:nvSpPr>
          <p:cNvPr id="5" name="Content Placeholder 4"/>
          <p:cNvSpPr>
            <a:spLocks noGrp="1"/>
          </p:cNvSpPr>
          <p:nvPr>
            <p:ph idx="1"/>
          </p:nvPr>
        </p:nvSpPr>
        <p:spPr/>
        <p:txBody>
          <a:bodyPr/>
          <a:lstStyle/>
          <a:p>
            <a:pPr marL="0" indent="0">
              <a:buNone/>
            </a:pPr>
            <a:r>
              <a:rPr lang="en-US" dirty="0">
                <a:latin typeface="Chiller" pitchFamily="82" charset="0"/>
              </a:rPr>
              <a:t>As a theologian, he was responsible in his two masterpieces, the Summa theologiae and the Summa contra gentiles. Also, as a poet, Thomas wrote some of the most amazing hymns. Even the other theologians didn’t think he was a very suitable guy, Thomas was recognized by the Roman Catholic church as their Western philosopher and theologian. </a:t>
            </a:r>
          </a:p>
          <a:p>
            <a:pPr marL="0" indent="0">
              <a:buNone/>
            </a:pPr>
            <a:endParaRPr lang="en-US" dirty="0"/>
          </a:p>
        </p:txBody>
      </p:sp>
    </p:spTree>
    <p:extLst>
      <p:ext uri="{BB962C8B-B14F-4D97-AF65-F5344CB8AC3E}">
        <p14:creationId xmlns:p14="http://schemas.microsoft.com/office/powerpoint/2010/main" val="3494340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hiller" pitchFamily="82" charset="0"/>
              </a:rPr>
              <a:t>Summa Theologiae</a:t>
            </a:r>
            <a:endParaRPr lang="en-US" dirty="0">
              <a:latin typeface="Chiller" pitchFamily="82" charset="0"/>
            </a:endParaRPr>
          </a:p>
        </p:txBody>
      </p:sp>
      <p:sp>
        <p:nvSpPr>
          <p:cNvPr id="3" name="Content Placeholder 2"/>
          <p:cNvSpPr>
            <a:spLocks noGrp="1"/>
          </p:cNvSpPr>
          <p:nvPr>
            <p:ph sz="half" idx="1"/>
          </p:nvPr>
        </p:nvSpPr>
        <p:spPr>
          <a:xfrm>
            <a:off x="3505200" y="1600200"/>
            <a:ext cx="5410200" cy="4525963"/>
          </a:xfrm>
        </p:spPr>
        <p:txBody>
          <a:bodyPr>
            <a:normAutofit/>
          </a:bodyPr>
          <a:lstStyle/>
          <a:p>
            <a:pPr marL="0" indent="0">
              <a:buNone/>
            </a:pPr>
            <a:r>
              <a:rPr lang="en-US" sz="3200" dirty="0">
                <a:latin typeface="Chiller" pitchFamily="82" charset="0"/>
              </a:rPr>
              <a:t>Written from </a:t>
            </a:r>
            <a:r>
              <a:rPr lang="en-US" sz="3200" dirty="0" smtClean="0">
                <a:latin typeface="Chiller" pitchFamily="82" charset="0"/>
              </a:rPr>
              <a:t>1265-1274, this book was know to be Thomas’s great work</a:t>
            </a:r>
            <a:r>
              <a:rPr lang="en-US" sz="3200" dirty="0">
                <a:latin typeface="Chiller" pitchFamily="82" charset="0"/>
              </a:rPr>
              <a:t>. Originally written for the "instruction of beginners," time has shown that all believers can come to learn from this enriching book. Organized systemically for the clearest way of "setting forth" the "sacred doctrine," Aquinas addresses many of Christianity's </a:t>
            </a:r>
            <a:r>
              <a:rPr lang="en-US" sz="3200" dirty="0" smtClean="0">
                <a:latin typeface="Chiller" pitchFamily="82" charset="0"/>
              </a:rPr>
              <a:t>most </a:t>
            </a:r>
            <a:r>
              <a:rPr lang="en-US" sz="3200" dirty="0">
                <a:latin typeface="Chiller" pitchFamily="82" charset="0"/>
              </a:rPr>
              <a:t>questions in </a:t>
            </a:r>
            <a:r>
              <a:rPr lang="en-US" sz="3200" dirty="0" smtClean="0">
                <a:latin typeface="Chiller" pitchFamily="82" charset="0"/>
              </a:rPr>
              <a:t>this work</a:t>
            </a:r>
            <a:r>
              <a:rPr lang="en-US" sz="3200" dirty="0">
                <a:latin typeface="Chiller" pitchFamily="82" charset="0"/>
              </a:rPr>
              <a:t>.</a:t>
            </a:r>
            <a:endParaRPr lang="en-US" sz="3200" dirty="0">
              <a:latin typeface="Chiller" pitchFamily="82" charset="0"/>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33400" y="1600200"/>
            <a:ext cx="2857500" cy="4800600"/>
          </a:xfrm>
        </p:spPr>
      </p:pic>
    </p:spTree>
    <p:extLst>
      <p:ext uri="{BB962C8B-B14F-4D97-AF65-F5344CB8AC3E}">
        <p14:creationId xmlns:p14="http://schemas.microsoft.com/office/powerpoint/2010/main" val="4173956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153400" cy="793750"/>
          </a:xfrm>
        </p:spPr>
        <p:txBody>
          <a:bodyPr>
            <a:normAutofit/>
          </a:bodyPr>
          <a:lstStyle/>
          <a:p>
            <a:r>
              <a:rPr lang="en-US" sz="4400" dirty="0" smtClean="0">
                <a:latin typeface="Chiller" pitchFamily="82" charset="0"/>
              </a:rPr>
              <a:t>     The Great Happening: The Crusades</a:t>
            </a:r>
            <a:endParaRPr lang="en-US" sz="4400" dirty="0">
              <a:latin typeface="Chiller" pitchFamily="8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81600" y="1447800"/>
            <a:ext cx="3132138" cy="4953000"/>
          </a:xfrm>
        </p:spPr>
      </p:pic>
      <p:sp>
        <p:nvSpPr>
          <p:cNvPr id="5" name="Text Placeholder 4"/>
          <p:cNvSpPr>
            <a:spLocks noGrp="1"/>
          </p:cNvSpPr>
          <p:nvPr>
            <p:ph type="body" sz="half" idx="2"/>
          </p:nvPr>
        </p:nvSpPr>
        <p:spPr>
          <a:xfrm>
            <a:off x="457200" y="1435100"/>
            <a:ext cx="4419600" cy="4965700"/>
          </a:xfrm>
        </p:spPr>
        <p:txBody>
          <a:bodyPr>
            <a:noAutofit/>
          </a:bodyPr>
          <a:lstStyle/>
          <a:p>
            <a:r>
              <a:rPr lang="en-US" sz="2000" dirty="0" smtClean="0">
                <a:latin typeface="Chiller" pitchFamily="82" charset="0"/>
              </a:rPr>
              <a:t>The Crusades (1095- 1270) were series of holy wars waged by European Christians against Muslims. In 1095, Pope Urban II sent out for help of Christians. He encouraged them to start a war against Muslims that were living in Jerusalem and other place in the Middle east. This cause many military expeditions that are known as the crusades. For 200 years, Crusaders had set out to take over Jerusalem. They had slaughtered many Jews and Muslims and even little children. The Children’s Crusades was organized in the year 1212. The European didn’t manage to keep Jerusalem. The carnage that the crusades caused was enormous but Europe benefited from the contact with the middle eastern civilization. They were exposed to eastern mathematics, astronomy, architecture and crafts. This made life possible.</a:t>
            </a:r>
            <a:endParaRPr lang="en-US" sz="2000" dirty="0">
              <a:latin typeface="Chiller" pitchFamily="82" charset="0"/>
            </a:endParaRPr>
          </a:p>
        </p:txBody>
      </p:sp>
    </p:spTree>
    <p:extLst>
      <p:ext uri="{BB962C8B-B14F-4D97-AF65-F5344CB8AC3E}">
        <p14:creationId xmlns:p14="http://schemas.microsoft.com/office/powerpoint/2010/main" val="1197260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961707"/>
            <a:ext cx="2971800" cy="4515293"/>
          </a:xfrm>
          <a:prstGeom prst="rect">
            <a:avLst/>
          </a:prstGeom>
        </p:spPr>
      </p:pic>
      <p:sp>
        <p:nvSpPr>
          <p:cNvPr id="11" name="Title 10"/>
          <p:cNvSpPr>
            <a:spLocks noGrp="1"/>
          </p:cNvSpPr>
          <p:nvPr>
            <p:ph type="title"/>
          </p:nvPr>
        </p:nvSpPr>
        <p:spPr>
          <a:xfrm>
            <a:off x="457200" y="228600"/>
            <a:ext cx="3008313" cy="1524000"/>
          </a:xfrm>
        </p:spPr>
        <p:txBody>
          <a:bodyPr>
            <a:normAutofit/>
          </a:bodyPr>
          <a:lstStyle/>
          <a:p>
            <a:r>
              <a:rPr lang="en-US" sz="2800" dirty="0" smtClean="0">
                <a:latin typeface="Chiller" pitchFamily="82" charset="0"/>
              </a:rPr>
              <a:t>The Great Happenings: </a:t>
            </a:r>
            <a:br>
              <a:rPr lang="en-US" sz="2800" dirty="0" smtClean="0">
                <a:latin typeface="Chiller" pitchFamily="82" charset="0"/>
              </a:rPr>
            </a:br>
            <a:r>
              <a:rPr lang="en-US" sz="2800" dirty="0" smtClean="0">
                <a:latin typeface="Chiller" pitchFamily="82" charset="0"/>
              </a:rPr>
              <a:t>The Martyrdom of Thomas à Becket</a:t>
            </a:r>
            <a:endParaRPr lang="en-US" sz="2800" dirty="0">
              <a:latin typeface="Chiller" pitchFamily="82" charset="0"/>
            </a:endParaRPr>
          </a:p>
        </p:txBody>
      </p:sp>
      <p:sp>
        <p:nvSpPr>
          <p:cNvPr id="12" name="Content Placeholder 11"/>
          <p:cNvSpPr>
            <a:spLocks noGrp="1"/>
          </p:cNvSpPr>
          <p:nvPr>
            <p:ph idx="1"/>
          </p:nvPr>
        </p:nvSpPr>
        <p:spPr>
          <a:xfrm>
            <a:off x="3575050" y="273050"/>
            <a:ext cx="5416550" cy="6508750"/>
          </a:xfrm>
        </p:spPr>
        <p:txBody>
          <a:bodyPr>
            <a:normAutofit/>
          </a:bodyPr>
          <a:lstStyle/>
          <a:p>
            <a:r>
              <a:rPr lang="en-US" sz="2000" dirty="0" smtClean="0">
                <a:latin typeface="Chiller" pitchFamily="82" charset="0"/>
              </a:rPr>
              <a:t>Thomas à Becket (1118- 1170), a Norman, had came into power as chancellor with the help of his friend  King Henry II. All the Christians had belonged to the catholic church, even King Henry was a vassal. The Pope, the head of the church and god’s representative, has a fair amount power and could control most of the higher powered rulers. King Henry hoped to win in the arguments that took place in the church by     appointing Thomas archbishop of Canterbury. Unfortunately, Thomas took the side of the Pope most often then the King. This made the king very angry. In the December of 1170, King Henry was ranting through his castle speaking about the matter out loud to himself asking if someone could “rid him of this turbulent priest”. Four men over hear this and went off to find Thomas. These four knights murdered Thomas in his own cathedral. The public was outraged and created a set back that caused a setback for the monarchy. This setback caused all types of liberties and corruption that the state could not make right. The church did have the positive effect of fostering cultural unity and continued to be the center of learning. Latin remained the international language of educated Europeans. The Pope remains the leader. </a:t>
            </a:r>
            <a:endParaRPr lang="en-US" sz="2000" dirty="0">
              <a:latin typeface="Chiller" pitchFamily="82" charset="0"/>
            </a:endParaRPr>
          </a:p>
        </p:txBody>
      </p:sp>
    </p:spTree>
    <p:extLst>
      <p:ext uri="{BB962C8B-B14F-4D97-AF65-F5344CB8AC3E}">
        <p14:creationId xmlns:p14="http://schemas.microsoft.com/office/powerpoint/2010/main" val="1893045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Chiller" pitchFamily="82" charset="0"/>
              </a:rPr>
              <a:t>The Great Happenings: The Magna Carta</a:t>
            </a:r>
            <a:endParaRPr lang="en-US" dirty="0">
              <a:latin typeface="Chiller" pitchFamily="82" charset="0"/>
            </a:endParaRPr>
          </a:p>
        </p:txBody>
      </p:sp>
      <p:sp>
        <p:nvSpPr>
          <p:cNvPr id="6" name="Content Placeholder 5"/>
          <p:cNvSpPr>
            <a:spLocks noGrp="1"/>
          </p:cNvSpPr>
          <p:nvPr>
            <p:ph sz="half" idx="1"/>
          </p:nvPr>
        </p:nvSpPr>
        <p:spPr/>
        <p:txBody>
          <a:bodyPr>
            <a:normAutofit fontScale="92500" lnSpcReduction="10000"/>
          </a:bodyPr>
          <a:lstStyle/>
          <a:p>
            <a:r>
              <a:rPr lang="en-US" sz="2400" dirty="0" smtClean="0">
                <a:latin typeface="Chiller" pitchFamily="82" charset="0"/>
              </a:rPr>
              <a:t>The event that brought back the democratic tendencies in England was the Magna Carta. The Magna Carta (Great Charter) was signed in Runnymede in 1215 by King John. Although King John signed it, he did not want to. He was forced to by the English Barons which meant for the defeat for central papal power. The Barons had no interest in the rights of the people. The Magna Carta soon became the basis of English constitutional law. The rights as trial by jury and legislative taxation were established.</a:t>
            </a:r>
            <a:endParaRPr lang="en-US" sz="2400" dirty="0">
              <a:latin typeface="Chiller" pitchFamily="82" charset="0"/>
            </a:endParaRP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118974" y="1600200"/>
            <a:ext cx="3097051" cy="4525963"/>
          </a:xfrm>
        </p:spPr>
      </p:pic>
    </p:spTree>
    <p:extLst>
      <p:ext uri="{BB962C8B-B14F-4D97-AF65-F5344CB8AC3E}">
        <p14:creationId xmlns:p14="http://schemas.microsoft.com/office/powerpoint/2010/main" val="1060524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800" y="304800"/>
            <a:ext cx="3922713" cy="1066800"/>
          </a:xfrm>
        </p:spPr>
        <p:txBody>
          <a:bodyPr>
            <a:noAutofit/>
          </a:bodyPr>
          <a:lstStyle/>
          <a:p>
            <a:r>
              <a:rPr lang="en-US" sz="3600" dirty="0" smtClean="0">
                <a:latin typeface="Chiller" pitchFamily="82" charset="0"/>
              </a:rPr>
              <a:t>   The Great Happenings: </a:t>
            </a:r>
            <a:br>
              <a:rPr lang="en-US" sz="3600" dirty="0" smtClean="0">
                <a:latin typeface="Chiller" pitchFamily="82" charset="0"/>
              </a:rPr>
            </a:br>
            <a:r>
              <a:rPr lang="en-US" sz="3600" dirty="0" smtClean="0">
                <a:latin typeface="Chiller" pitchFamily="82" charset="0"/>
              </a:rPr>
              <a:t>The Hundred Years’ War</a:t>
            </a:r>
            <a:endParaRPr lang="en-US" sz="3600" dirty="0">
              <a:latin typeface="Chiller" pitchFamily="82" charset="0"/>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990600"/>
            <a:ext cx="3505200" cy="5257800"/>
          </a:xfrm>
        </p:spPr>
      </p:pic>
      <p:sp>
        <p:nvSpPr>
          <p:cNvPr id="5" name="Text Placeholder 4"/>
          <p:cNvSpPr>
            <a:spLocks noGrp="1"/>
          </p:cNvSpPr>
          <p:nvPr>
            <p:ph type="body" sz="half" idx="2"/>
          </p:nvPr>
        </p:nvSpPr>
        <p:spPr>
          <a:xfrm>
            <a:off x="4343400" y="1447800"/>
            <a:ext cx="4648200" cy="4678363"/>
          </a:xfrm>
        </p:spPr>
        <p:txBody>
          <a:bodyPr>
            <a:noAutofit/>
          </a:bodyPr>
          <a:lstStyle/>
          <a:p>
            <a:r>
              <a:rPr lang="en-US" sz="2400" dirty="0" smtClean="0">
                <a:latin typeface="Chiller" pitchFamily="82" charset="0"/>
              </a:rPr>
              <a:t>The Hundred Years’ war or the first national war was fought between England and France. This war was militarily unsuccessful for England but played a role in the development of British national consciousness. The knights in shining armor did not represent England after the war was over in which the green clad yeoman (small landowners) took representation. The yeomen had formed small English armies in France. These yeomen had long arrows that could pierce the knights armor when they shot them over the castle walls. The yeomen had now become the dominant force. The idea of </a:t>
            </a:r>
            <a:r>
              <a:rPr lang="en-US" sz="2400" dirty="0" err="1" smtClean="0">
                <a:latin typeface="Chiller" pitchFamily="82" charset="0"/>
              </a:rPr>
              <a:t>chilvry</a:t>
            </a:r>
            <a:r>
              <a:rPr lang="en-US" sz="2400" dirty="0" smtClean="0">
                <a:latin typeface="Chiller" pitchFamily="82" charset="0"/>
              </a:rPr>
              <a:t> had died in society but lived on in stories. </a:t>
            </a:r>
            <a:endParaRPr lang="en-US" sz="2400" dirty="0">
              <a:latin typeface="Chiller" pitchFamily="82" charset="0"/>
            </a:endParaRPr>
          </a:p>
        </p:txBody>
      </p:sp>
    </p:spTree>
    <p:extLst>
      <p:ext uri="{BB962C8B-B14F-4D97-AF65-F5344CB8AC3E}">
        <p14:creationId xmlns:p14="http://schemas.microsoft.com/office/powerpoint/2010/main" val="1088615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latin typeface="Chiller" pitchFamily="82" charset="0"/>
              </a:rPr>
              <a:t>The Great Happenings: The Black Death</a:t>
            </a:r>
            <a:endParaRPr lang="en-US" dirty="0">
              <a:latin typeface="Chiller" pitchFamily="82" charset="0"/>
            </a:endParaRPr>
          </a:p>
        </p:txBody>
      </p:sp>
      <p:sp>
        <p:nvSpPr>
          <p:cNvPr id="4" name="Content Placeholder 3"/>
          <p:cNvSpPr>
            <a:spLocks noGrp="1"/>
          </p:cNvSpPr>
          <p:nvPr>
            <p:ph sz="half" idx="1"/>
          </p:nvPr>
        </p:nvSpPr>
        <p:spPr>
          <a:xfrm>
            <a:off x="457200" y="1143000"/>
            <a:ext cx="4038600" cy="4525963"/>
          </a:xfrm>
        </p:spPr>
        <p:txBody>
          <a:bodyPr>
            <a:noAutofit/>
          </a:bodyPr>
          <a:lstStyle/>
          <a:p>
            <a:pPr marL="0" indent="0">
              <a:buNone/>
            </a:pPr>
            <a:r>
              <a:rPr lang="en-US" sz="2000" dirty="0" smtClean="0">
                <a:latin typeface="Chiller" pitchFamily="82" charset="0"/>
              </a:rPr>
              <a:t>The Black Death or Bubonic plague (1348- 1349) was another part of feudalism. The plague very contagious and unimaginably horrifying. It had spread throughout England from the fleas of infected rats. Some of the symptoms of the plague were the blotches ( the most horrific), the hardening of the glands underneath the armpits of in the groin (swellings). These swellings cause tumors in peoples bodies. Death Delirium and insanity was running ramped in the towns and it stunned and destroyed the life and faith of the world. The plague also brought the nations population down by a whole third of what it was. This caused a shortage in labor and gave power to the low class citizens over their overlords.</a:t>
            </a:r>
            <a:endParaRPr lang="en-US" sz="2000" dirty="0">
              <a:latin typeface="Chiller" pitchFamily="82" charset="0"/>
            </a:endParaRP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76800" y="2514600"/>
            <a:ext cx="4038600" cy="3028950"/>
          </a:xfrm>
        </p:spPr>
      </p:pic>
    </p:spTree>
    <p:extLst>
      <p:ext uri="{BB962C8B-B14F-4D97-AF65-F5344CB8AC3E}">
        <p14:creationId xmlns:p14="http://schemas.microsoft.com/office/powerpoint/2010/main" val="688325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945745"/>
          </a:xfrm>
          <a:prstGeom prst="rect">
            <a:avLst/>
          </a:prstGeom>
        </p:spPr>
      </p:pic>
      <p:sp>
        <p:nvSpPr>
          <p:cNvPr id="2" name="Title 1"/>
          <p:cNvSpPr>
            <a:spLocks noGrp="1"/>
          </p:cNvSpPr>
          <p:nvPr>
            <p:ph type="title"/>
          </p:nvPr>
        </p:nvSpPr>
        <p:spPr>
          <a:xfrm>
            <a:off x="0" y="2286000"/>
            <a:ext cx="4680527" cy="1570038"/>
          </a:xfrm>
        </p:spPr>
        <p:txBody>
          <a:bodyPr>
            <a:normAutofit fontScale="90000"/>
          </a:bodyPr>
          <a:lstStyle/>
          <a:p>
            <a:r>
              <a:rPr lang="en-US" sz="6600" dirty="0" smtClean="0">
                <a:solidFill>
                  <a:srgbClr val="FFC000"/>
                </a:solidFill>
                <a:latin typeface="Chiller" pitchFamily="82" charset="0"/>
              </a:rPr>
              <a:t>Thomas Aquinas</a:t>
            </a:r>
            <a:br>
              <a:rPr lang="en-US" sz="6600" dirty="0" smtClean="0">
                <a:solidFill>
                  <a:srgbClr val="FFC000"/>
                </a:solidFill>
                <a:latin typeface="Chiller" pitchFamily="82" charset="0"/>
              </a:rPr>
            </a:br>
            <a:r>
              <a:rPr lang="en-US" sz="6600" dirty="0" smtClean="0">
                <a:solidFill>
                  <a:srgbClr val="FFC000"/>
                </a:solidFill>
                <a:latin typeface="Chiller" pitchFamily="82" charset="0"/>
              </a:rPr>
              <a:t>(1224- 1274)</a:t>
            </a:r>
            <a:endParaRPr lang="en-US" sz="6600" dirty="0">
              <a:solidFill>
                <a:srgbClr val="FFC000"/>
              </a:solidFill>
              <a:latin typeface="Chiller" pitchFamily="82" charset="0"/>
            </a:endParaRPr>
          </a:p>
        </p:txBody>
      </p:sp>
    </p:spTree>
    <p:extLst>
      <p:ext uri="{BB962C8B-B14F-4D97-AF65-F5344CB8AC3E}">
        <p14:creationId xmlns:p14="http://schemas.microsoft.com/office/powerpoint/2010/main" val="544963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16164"/>
            <a:ext cx="8229600" cy="1143000"/>
          </a:xfrm>
        </p:spPr>
        <p:txBody>
          <a:bodyPr>
            <a:normAutofit/>
          </a:bodyPr>
          <a:lstStyle/>
          <a:p>
            <a:r>
              <a:rPr lang="en-US" sz="6000" dirty="0" smtClean="0">
                <a:latin typeface="Chiller" pitchFamily="82" charset="0"/>
              </a:rPr>
              <a:t>About Thomas </a:t>
            </a:r>
            <a:endParaRPr lang="en-US" sz="6000" dirty="0">
              <a:latin typeface="Chiller" pitchFamily="82" charset="0"/>
            </a:endParaRPr>
          </a:p>
        </p:txBody>
      </p:sp>
      <p:sp>
        <p:nvSpPr>
          <p:cNvPr id="6" name="Content Placeholder 5"/>
          <p:cNvSpPr>
            <a:spLocks noGrp="1"/>
          </p:cNvSpPr>
          <p:nvPr>
            <p:ph sz="half" idx="1"/>
          </p:nvPr>
        </p:nvSpPr>
        <p:spPr>
          <a:xfrm>
            <a:off x="4419600" y="1752600"/>
            <a:ext cx="4343400" cy="4267200"/>
          </a:xfrm>
        </p:spPr>
        <p:txBody>
          <a:bodyPr>
            <a:noAutofit/>
          </a:bodyPr>
          <a:lstStyle/>
          <a:p>
            <a:pPr marL="0" indent="0">
              <a:buNone/>
            </a:pPr>
            <a:r>
              <a:rPr lang="en-US" sz="3200" dirty="0" smtClean="0">
                <a:latin typeface="Chiller" pitchFamily="82" charset="0"/>
              </a:rPr>
              <a:t>Born 1224 in Roccasecca, Naples, Italy and died (illness) March </a:t>
            </a:r>
            <a:r>
              <a:rPr lang="en-US" sz="3200" dirty="0">
                <a:latin typeface="Chiller" pitchFamily="82" charset="0"/>
              </a:rPr>
              <a:t>7, </a:t>
            </a:r>
            <a:r>
              <a:rPr lang="en-US" sz="3200" dirty="0" smtClean="0">
                <a:latin typeface="Chiller" pitchFamily="82" charset="0"/>
              </a:rPr>
              <a:t>1274 in </a:t>
            </a:r>
            <a:r>
              <a:rPr lang="it-IT" sz="3200" dirty="0">
                <a:latin typeface="Chiller" pitchFamily="82" charset="0"/>
              </a:rPr>
              <a:t>Monastery of Fossanova, Sonnino, </a:t>
            </a:r>
            <a:r>
              <a:rPr lang="it-IT" sz="3200" dirty="0" smtClean="0">
                <a:latin typeface="Chiller" pitchFamily="82" charset="0"/>
              </a:rPr>
              <a:t>Italy. </a:t>
            </a:r>
            <a:r>
              <a:rPr lang="it-IT" sz="3200" dirty="0">
                <a:latin typeface="Chiller" pitchFamily="82" charset="0"/>
              </a:rPr>
              <a:t>T</a:t>
            </a:r>
            <a:r>
              <a:rPr lang="it-IT" sz="3200" dirty="0" smtClean="0">
                <a:latin typeface="Chiller" pitchFamily="82" charset="0"/>
              </a:rPr>
              <a:t>his </a:t>
            </a:r>
            <a:r>
              <a:rPr lang="it-IT" sz="3200" dirty="0" smtClean="0">
                <a:latin typeface="Chiller" pitchFamily="82" charset="0"/>
              </a:rPr>
              <a:t>Italian </a:t>
            </a:r>
            <a:r>
              <a:rPr lang="it-IT" sz="3200" dirty="0">
                <a:latin typeface="Chiller" pitchFamily="82" charset="0"/>
              </a:rPr>
              <a:t>Dominican theologian </a:t>
            </a:r>
            <a:r>
              <a:rPr lang="it-IT" sz="3200" dirty="0" smtClean="0">
                <a:latin typeface="Chiller" pitchFamily="82" charset="0"/>
              </a:rPr>
              <a:t>scholastic philosopher </a:t>
            </a:r>
            <a:r>
              <a:rPr lang="en-US" sz="3200" dirty="0">
                <a:latin typeface="Chiller" pitchFamily="82" charset="0"/>
              </a:rPr>
              <a:t>was of noble </a:t>
            </a:r>
            <a:r>
              <a:rPr lang="en-US" sz="3200" dirty="0" smtClean="0">
                <a:latin typeface="Chiller" pitchFamily="82" charset="0"/>
              </a:rPr>
              <a:t>descent. He almost was an ally to </a:t>
            </a:r>
            <a:r>
              <a:rPr lang="en-US" sz="3200" dirty="0">
                <a:latin typeface="Chiller" pitchFamily="82" charset="0"/>
              </a:rPr>
              <a:t>several of the royal houses of Europe</a:t>
            </a:r>
            <a:r>
              <a:rPr lang="en-US" sz="3200" dirty="0" smtClean="0">
                <a:latin typeface="Chiller" pitchFamily="82" charset="0"/>
              </a:rPr>
              <a:t>. </a:t>
            </a:r>
            <a:endParaRPr lang="it-IT" sz="3200" dirty="0">
              <a:latin typeface="Chiller" pitchFamily="82" charset="0"/>
            </a:endParaRPr>
          </a:p>
        </p:txBody>
      </p:sp>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57200" y="1600200"/>
            <a:ext cx="3543497" cy="4525963"/>
          </a:xfrm>
        </p:spPr>
      </p:pic>
    </p:spTree>
    <p:extLst>
      <p:ext uri="{BB962C8B-B14F-4D97-AF65-F5344CB8AC3E}">
        <p14:creationId xmlns:p14="http://schemas.microsoft.com/office/powerpoint/2010/main" val="3657100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Chiller" pitchFamily="82" charset="0"/>
              </a:rPr>
              <a:t>About Thomas Continued…</a:t>
            </a:r>
            <a:endParaRPr lang="en-US" dirty="0">
              <a:latin typeface="Chiller" pitchFamily="82" charset="0"/>
            </a:endParaRPr>
          </a:p>
        </p:txBody>
      </p:sp>
      <p:sp>
        <p:nvSpPr>
          <p:cNvPr id="6" name="Content Placeholder 5"/>
          <p:cNvSpPr>
            <a:spLocks noGrp="1"/>
          </p:cNvSpPr>
          <p:nvPr>
            <p:ph sz="half" idx="1"/>
          </p:nvPr>
        </p:nvSpPr>
        <p:spPr/>
        <p:txBody>
          <a:bodyPr>
            <a:normAutofit fontScale="77500" lnSpcReduction="20000"/>
          </a:bodyPr>
          <a:lstStyle/>
          <a:p>
            <a:pPr marL="0" indent="0">
              <a:buNone/>
            </a:pPr>
            <a:r>
              <a:rPr lang="en-US" sz="4400" dirty="0">
                <a:latin typeface="Chiller" pitchFamily="82" charset="0"/>
              </a:rPr>
              <a:t>Thomas studied for six years at the University of Naples. While there he came under the influence of the Dominicans, who were trying to enlist within their ranks the most able young scholars, in disregard of his family, he assumed the habit of St. Dominic his 17th year. </a:t>
            </a:r>
          </a:p>
          <a:p>
            <a:endParaRPr lang="en-US" dirty="0"/>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434681" y="1828800"/>
            <a:ext cx="4267200" cy="4267200"/>
          </a:xfrm>
        </p:spPr>
      </p:pic>
    </p:spTree>
    <p:extLst>
      <p:ext uri="{BB962C8B-B14F-4D97-AF65-F5344CB8AC3E}">
        <p14:creationId xmlns:p14="http://schemas.microsoft.com/office/powerpoint/2010/main" val="271828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4FC82058B74B742B2EB5E1F07BE62E9" ma:contentTypeVersion="0" ma:contentTypeDescription="Create a new document." ma:contentTypeScope="" ma:versionID="798a59168775d217ff29a3a0adcfc11e">
  <xsd:schema xmlns:xsd="http://www.w3.org/2001/XMLSchema" xmlns:p="http://schemas.microsoft.com/office/2006/metadata/properties" xmlns:ns2="0582FCB4-748B-42B7-B2EB-5E1F07BE62E9" targetNamespace="http://schemas.microsoft.com/office/2006/metadata/properties" ma:root="true" ma:fieldsID="dbe8d82bf3c99a4307232b7176b9ae41" ns2:_="">
    <xsd:import namespace="0582FCB4-748B-42B7-B2EB-5E1F07BE62E9"/>
    <xsd:element name="properties">
      <xsd:complexType>
        <xsd:sequence>
          <xsd:element name="documentManagement">
            <xsd:complexType>
              <xsd:all>
                <xsd:element ref="ns2:Class" minOccurs="0"/>
                <xsd:element ref="ns2:Teacher" minOccurs="0"/>
                <xsd:element ref="ns2:Due_x0020_Date" minOccurs="0"/>
              </xsd:all>
            </xsd:complexType>
          </xsd:element>
        </xsd:sequence>
      </xsd:complexType>
    </xsd:element>
  </xsd:schema>
  <xsd:schema xmlns:xsd="http://www.w3.org/2001/XMLSchema" xmlns:dms="http://schemas.microsoft.com/office/2006/documentManagement/types" targetNamespace="0582FCB4-748B-42B7-B2EB-5E1F07BE62E9" elementFormDefault="qualified">
    <xsd:import namespace="http://schemas.microsoft.com/office/2006/documentManagement/types"/>
    <xsd:element name="Class" ma:index="8" nillable="true" ma:displayName="Class" ma:internalName="Class">
      <xsd:simpleType>
        <xsd:restriction base="dms:Text">
          <xsd:maxLength value="255"/>
        </xsd:restriction>
      </xsd:simpleType>
    </xsd:element>
    <xsd:element name="Teacher" ma:index="9" nillable="true" ma:displayName="Teacher" ma:internalName="Teacher">
      <xsd:simpleType>
        <xsd:restriction base="dms:Text">
          <xsd:maxLength value="255"/>
        </xsd:restriction>
      </xsd:simpleType>
    </xsd:element>
    <xsd:element name="Due_x0020_Date" ma:index="10" nillable="true" ma:displayName="Due Date" ma:internalName="Due_x0020_Da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Teacher xmlns="0582FCB4-748B-42B7-B2EB-5E1F07BE62E9" xsi:nil="true"/>
    <Class xmlns="0582FCB4-748B-42B7-B2EB-5E1F07BE62E9" xsi:nil="true"/>
    <Due_x0020_Date xmlns="0582FCB4-748B-42B7-B2EB-5E1F07BE62E9" xsi:nil="true"/>
  </documentManagement>
</p:properties>
</file>

<file path=customXml/itemProps1.xml><?xml version="1.0" encoding="utf-8"?>
<ds:datastoreItem xmlns:ds="http://schemas.openxmlformats.org/officeDocument/2006/customXml" ds:itemID="{29C3503A-DEBE-4A1E-9907-C15CB49BEB09}">
  <ds:schemaRefs>
    <ds:schemaRef ds:uri="http://schemas.microsoft.com/sharepoint/v3/contenttype/forms"/>
  </ds:schemaRefs>
</ds:datastoreItem>
</file>

<file path=customXml/itemProps2.xml><?xml version="1.0" encoding="utf-8"?>
<ds:datastoreItem xmlns:ds="http://schemas.openxmlformats.org/officeDocument/2006/customXml" ds:itemID="{E636ECCB-C0E8-41D5-BEF5-5700C27F4C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82FCB4-748B-42B7-B2EB-5E1F07BE62E9"/>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AB7023E6-9E13-4CBA-B5F9-422FB99AA0CB}">
  <ds:schemaRefs>
    <ds:schemaRef ds:uri="0582FCB4-748B-42B7-B2EB-5E1F07BE62E9"/>
    <ds:schemaRef ds:uri="http://schemas.microsoft.com/office/2006/metadata/properties"/>
    <ds:schemaRef ds:uri="http://purl.org/dc/elements/1.1/"/>
    <ds:schemaRef ds:uri="http://schemas.openxmlformats.org/package/2006/metadata/core-properties"/>
    <ds:schemaRef ds:uri="http://schemas.microsoft.com/office/2006/documentManagement/typ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234</TotalTime>
  <Words>1014</Words>
  <Application>Microsoft Office PowerPoint</Application>
  <PresentationFormat>On-screen Show (4:3)</PresentationFormat>
  <Paragraphs>22</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Middle Ages</vt:lpstr>
      <vt:lpstr>     The Great Happening: The Crusades</vt:lpstr>
      <vt:lpstr>The Great Happenings:  The Martyrdom of Thomas à Becket</vt:lpstr>
      <vt:lpstr>The Great Happenings: The Magna Carta</vt:lpstr>
      <vt:lpstr>   The Great Happenings:  The Hundred Years’ War</vt:lpstr>
      <vt:lpstr>The Great Happenings: The Black Death</vt:lpstr>
      <vt:lpstr>Thomas Aquinas (1224- 1274)</vt:lpstr>
      <vt:lpstr>About Thomas </vt:lpstr>
      <vt:lpstr>About Thomas Continued…</vt:lpstr>
      <vt:lpstr>About Thomas Continued…</vt:lpstr>
      <vt:lpstr>Summa Theologiae</vt:lpstr>
    </vt:vector>
  </TitlesOfParts>
  <Company>Virginia Beach City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Middle Ages</dc:title>
  <dc:creator>MARIAH I WILKINSON (342)</dc:creator>
  <cp:lastModifiedBy>MARIAH I WILKINSON (342)</cp:lastModifiedBy>
  <cp:revision>23</cp:revision>
  <dcterms:created xsi:type="dcterms:W3CDTF">2011-07-25T14:47:38Z</dcterms:created>
  <dcterms:modified xsi:type="dcterms:W3CDTF">2011-07-28T16:18:55Z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0x010100B4FC82058B74B742B2EB5E1F07BE62E9</vt:lpwstr>
  </property>
</Properties>
</file>