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BAF0E7CE-C03B-41CE-96BE-FD6D25278B8B}" type="datetimeFigureOut">
              <a:rPr lang="en-US" smtClean="0"/>
              <a:t>7/27/2011</a:t>
            </a:fld>
            <a:endParaRPr lang="en-US"/>
          </a:p>
        </p:txBody>
      </p:sp>
      <p:sp>
        <p:nvSpPr>
          <p:cNvPr id="17" name="Slide Number Placeholder 16"/>
          <p:cNvSpPr>
            <a:spLocks noGrp="1"/>
          </p:cNvSpPr>
          <p:nvPr>
            <p:ph type="sldNum" sz="quarter" idx="11"/>
          </p:nvPr>
        </p:nvSpPr>
        <p:spPr/>
        <p:txBody>
          <a:bodyPr/>
          <a:lstStyle/>
          <a:p>
            <a:fld id="{3E131934-A686-4FE8-971F-3808C3E3F701}"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0E7CE-C03B-41CE-96BE-FD6D25278B8B}" type="datetimeFigureOut">
              <a:rPr lang="en-US" smtClean="0"/>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1934-A686-4FE8-971F-3808C3E3F7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0E7CE-C03B-41CE-96BE-FD6D25278B8B}" type="datetimeFigureOut">
              <a:rPr lang="en-US" smtClean="0"/>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31934-A686-4FE8-971F-3808C3E3F701}"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BAF0E7CE-C03B-41CE-96BE-FD6D25278B8B}" type="datetimeFigureOut">
              <a:rPr lang="en-US" smtClean="0"/>
              <a:t>7/27/2011</a:t>
            </a:fld>
            <a:endParaRPr lang="en-US"/>
          </a:p>
        </p:txBody>
      </p:sp>
      <p:sp>
        <p:nvSpPr>
          <p:cNvPr id="12" name="Slide Number Placeholder 11"/>
          <p:cNvSpPr>
            <a:spLocks noGrp="1"/>
          </p:cNvSpPr>
          <p:nvPr>
            <p:ph type="sldNum" sz="quarter" idx="15"/>
          </p:nvPr>
        </p:nvSpPr>
        <p:spPr/>
        <p:txBody>
          <a:bodyPr/>
          <a:lstStyle/>
          <a:p>
            <a:fld id="{3E131934-A686-4FE8-971F-3808C3E3F701}"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BAF0E7CE-C03B-41CE-96BE-FD6D25278B8B}" type="datetimeFigureOut">
              <a:rPr lang="en-US" smtClean="0"/>
              <a:t>7/27/2011</a:t>
            </a:fld>
            <a:endParaRPr lang="en-US"/>
          </a:p>
        </p:txBody>
      </p:sp>
      <p:sp>
        <p:nvSpPr>
          <p:cNvPr id="14" name="Slide Number Placeholder 13"/>
          <p:cNvSpPr>
            <a:spLocks noGrp="1"/>
          </p:cNvSpPr>
          <p:nvPr>
            <p:ph type="sldNum" sz="quarter" idx="11"/>
          </p:nvPr>
        </p:nvSpPr>
        <p:spPr/>
        <p:txBody>
          <a:bodyPr/>
          <a:lstStyle/>
          <a:p>
            <a:fld id="{3E131934-A686-4FE8-971F-3808C3E3F70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BAF0E7CE-C03B-41CE-96BE-FD6D25278B8B}" type="datetimeFigureOut">
              <a:rPr lang="en-US" smtClean="0"/>
              <a:t>7/27/2011</a:t>
            </a:fld>
            <a:endParaRPr lang="en-US"/>
          </a:p>
        </p:txBody>
      </p:sp>
      <p:sp>
        <p:nvSpPr>
          <p:cNvPr id="12" name="Slide Number Placeholder 11"/>
          <p:cNvSpPr>
            <a:spLocks noGrp="1"/>
          </p:cNvSpPr>
          <p:nvPr>
            <p:ph type="sldNum" sz="quarter" idx="16"/>
          </p:nvPr>
        </p:nvSpPr>
        <p:spPr/>
        <p:txBody>
          <a:bodyPr/>
          <a:lstStyle/>
          <a:p>
            <a:fld id="{3E131934-A686-4FE8-971F-3808C3E3F701}"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BAF0E7CE-C03B-41CE-96BE-FD6D25278B8B}" type="datetimeFigureOut">
              <a:rPr lang="en-US" smtClean="0"/>
              <a:t>7/27/2011</a:t>
            </a:fld>
            <a:endParaRPr lang="en-US"/>
          </a:p>
        </p:txBody>
      </p:sp>
      <p:sp>
        <p:nvSpPr>
          <p:cNvPr id="12" name="Slide Number Placeholder 11"/>
          <p:cNvSpPr>
            <a:spLocks noGrp="1"/>
          </p:cNvSpPr>
          <p:nvPr>
            <p:ph type="sldNum" sz="quarter" idx="17"/>
          </p:nvPr>
        </p:nvSpPr>
        <p:spPr/>
        <p:txBody>
          <a:bodyPr/>
          <a:lstStyle/>
          <a:p>
            <a:fld id="{3E131934-A686-4FE8-971F-3808C3E3F701}"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BAF0E7CE-C03B-41CE-96BE-FD6D25278B8B}" type="datetimeFigureOut">
              <a:rPr lang="en-US" smtClean="0"/>
              <a:t>7/27/2011</a:t>
            </a:fld>
            <a:endParaRPr lang="en-US"/>
          </a:p>
        </p:txBody>
      </p:sp>
      <p:sp>
        <p:nvSpPr>
          <p:cNvPr id="16" name="Slide Number Placeholder 15"/>
          <p:cNvSpPr>
            <a:spLocks noGrp="1"/>
          </p:cNvSpPr>
          <p:nvPr>
            <p:ph type="sldNum" sz="quarter" idx="11"/>
          </p:nvPr>
        </p:nvSpPr>
        <p:spPr/>
        <p:txBody>
          <a:bodyPr/>
          <a:lstStyle/>
          <a:p>
            <a:fld id="{3E131934-A686-4FE8-971F-3808C3E3F70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AF0E7CE-C03B-41CE-96BE-FD6D25278B8B}" type="datetimeFigureOut">
              <a:rPr lang="en-US" smtClean="0"/>
              <a:t>7/27/2011</a:t>
            </a:fld>
            <a:endParaRPr lang="en-US"/>
          </a:p>
        </p:txBody>
      </p:sp>
      <p:sp>
        <p:nvSpPr>
          <p:cNvPr id="8" name="Slide Number Placeholder 7"/>
          <p:cNvSpPr>
            <a:spLocks noGrp="1"/>
          </p:cNvSpPr>
          <p:nvPr>
            <p:ph type="sldNum" sz="quarter" idx="11"/>
          </p:nvPr>
        </p:nvSpPr>
        <p:spPr/>
        <p:txBody>
          <a:bodyPr/>
          <a:lstStyle/>
          <a:p>
            <a:fld id="{3E131934-A686-4FE8-971F-3808C3E3F70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AF0E7CE-C03B-41CE-96BE-FD6D25278B8B}" type="datetimeFigureOut">
              <a:rPr lang="en-US" smtClean="0"/>
              <a:t>7/27/2011</a:t>
            </a:fld>
            <a:endParaRPr lang="en-US"/>
          </a:p>
        </p:txBody>
      </p:sp>
      <p:sp>
        <p:nvSpPr>
          <p:cNvPr id="19" name="Slide Number Placeholder 18"/>
          <p:cNvSpPr>
            <a:spLocks noGrp="1"/>
          </p:cNvSpPr>
          <p:nvPr>
            <p:ph type="sldNum" sz="quarter" idx="16"/>
          </p:nvPr>
        </p:nvSpPr>
        <p:spPr/>
        <p:txBody>
          <a:bodyPr/>
          <a:lstStyle/>
          <a:p>
            <a:fld id="{3E131934-A686-4FE8-971F-3808C3E3F701}"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BAF0E7CE-C03B-41CE-96BE-FD6D25278B8B}" type="datetimeFigureOut">
              <a:rPr lang="en-US" smtClean="0"/>
              <a:t>7/27/2011</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3E131934-A686-4FE8-971F-3808C3E3F701}"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AF0E7CE-C03B-41CE-96BE-FD6D25278B8B}" type="datetimeFigureOut">
              <a:rPr lang="en-US" smtClean="0"/>
              <a:t>7/27/2011</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3E131934-A686-4FE8-971F-3808C3E3F701}"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Angeline </a:t>
            </a:r>
            <a:r>
              <a:rPr lang="en-US" dirty="0" err="1" smtClean="0"/>
              <a:t>Kintanar</a:t>
            </a:r>
            <a:endParaRPr lang="en-US" dirty="0"/>
          </a:p>
        </p:txBody>
      </p:sp>
      <p:sp>
        <p:nvSpPr>
          <p:cNvPr id="2" name="Title 1"/>
          <p:cNvSpPr>
            <a:spLocks noGrp="1"/>
          </p:cNvSpPr>
          <p:nvPr>
            <p:ph type="title"/>
          </p:nvPr>
        </p:nvSpPr>
        <p:spPr/>
        <p:txBody>
          <a:bodyPr/>
          <a:lstStyle/>
          <a:p>
            <a:r>
              <a:rPr lang="en-US" dirty="0" smtClean="0"/>
              <a:t>The Middle ages</a:t>
            </a:r>
            <a:endParaRPr lang="en-US" dirty="0"/>
          </a:p>
        </p:txBody>
      </p:sp>
    </p:spTree>
    <p:extLst>
      <p:ext uri="{BB962C8B-B14F-4D97-AF65-F5344CB8AC3E}">
        <p14:creationId xmlns:p14="http://schemas.microsoft.com/office/powerpoint/2010/main" val="1413395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pitchFamily="34" charset="0"/>
              <a:buChar char="•"/>
            </a:pPr>
            <a:r>
              <a:rPr lang="en-US" dirty="0"/>
              <a:t>The influence of the Decameron on European literature has been lasting, not merely in Italy, but in France and England. </a:t>
            </a:r>
            <a:endParaRPr lang="en-US" dirty="0" smtClean="0"/>
          </a:p>
          <a:p>
            <a:pPr marL="342900" indent="-342900">
              <a:buFont typeface="Arial" pitchFamily="34" charset="0"/>
              <a:buChar char="•"/>
            </a:pPr>
            <a:r>
              <a:rPr lang="en-US" dirty="0"/>
              <a:t> Chaucer and Shakespeare both borrowed from it. The Decameron has also been the subject of poems by Keats, Tennyson, Longfellow, Swinburne and George Eliot.</a:t>
            </a:r>
          </a:p>
          <a:p>
            <a:pPr marL="342900" indent="-342900">
              <a:buFont typeface="Arial" pitchFamily="34" charset="0"/>
              <a:buChar char="•"/>
            </a:pPr>
            <a:r>
              <a:rPr lang="en-US" dirty="0"/>
              <a:t>Boccaccio died at </a:t>
            </a:r>
            <a:r>
              <a:rPr lang="en-US" dirty="0" err="1"/>
              <a:t>Certaldo</a:t>
            </a:r>
            <a:r>
              <a:rPr lang="en-US" dirty="0"/>
              <a:t>, December 21, 1375.</a:t>
            </a: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73239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He was an illegitimate child and was promised the English throne by the English king Edward the Confessor. Harold the earl of </a:t>
            </a:r>
            <a:r>
              <a:rPr lang="en-US" dirty="0" err="1" smtClean="0"/>
              <a:t>Wessex</a:t>
            </a:r>
            <a:r>
              <a:rPr lang="en-US" dirty="0" smtClean="0"/>
              <a:t> was given the throne instead and William the Conqueror sailed the English Channel with his enormous army to take back what he thought was rightfully his.</a:t>
            </a:r>
            <a:endParaRPr lang="en-US" dirty="0"/>
          </a:p>
        </p:txBody>
      </p:sp>
      <p:sp>
        <p:nvSpPr>
          <p:cNvPr id="2" name="Title 1"/>
          <p:cNvSpPr>
            <a:spLocks noGrp="1"/>
          </p:cNvSpPr>
          <p:nvPr>
            <p:ph type="title"/>
          </p:nvPr>
        </p:nvSpPr>
        <p:spPr/>
        <p:txBody>
          <a:bodyPr/>
          <a:lstStyle/>
          <a:p>
            <a:r>
              <a:rPr lang="en-US" dirty="0" smtClean="0"/>
              <a:t>William the conqueror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374571"/>
            <a:ext cx="3048000" cy="330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970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41486" y="2077212"/>
            <a:ext cx="5145314" cy="4247388"/>
          </a:xfrm>
        </p:spPr>
        <p:txBody>
          <a:bodyPr/>
          <a:lstStyle/>
          <a:p>
            <a:r>
              <a:rPr lang="en-US" dirty="0" smtClean="0"/>
              <a:t>He was an efficient and ruthless soldier.  He defeated Harold in the Battle of Hastings. Once he was given the English throne, his great administrative feat was taxing people for their property.</a:t>
            </a:r>
            <a:endParaRPr lang="en-US" dirty="0"/>
          </a:p>
        </p:txBody>
      </p:sp>
      <p:sp>
        <p:nvSpPr>
          <p:cNvPr id="2" name="Title 1"/>
          <p:cNvSpPr>
            <a:spLocks noGrp="1"/>
          </p:cNvSpPr>
          <p:nvPr>
            <p:ph type="title"/>
          </p:nvPr>
        </p:nvSpPr>
        <p:spPr/>
        <p:txBody>
          <a:bodyPr/>
          <a:lstStyle/>
          <a:p>
            <a:r>
              <a:rPr lang="en-US" dirty="0"/>
              <a:t>William the conqueror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304502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41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He used a new social system called feudalism.  It was also a caste system, property system, &amp; military system. It was based on a religious concept of rank with God as the supreme overlord.</a:t>
            </a:r>
            <a:endParaRPr lang="en-US" dirty="0"/>
          </a:p>
        </p:txBody>
      </p:sp>
      <p:sp>
        <p:nvSpPr>
          <p:cNvPr id="2" name="Title 1"/>
          <p:cNvSpPr>
            <a:spLocks noGrp="1"/>
          </p:cNvSpPr>
          <p:nvPr>
            <p:ph type="title"/>
          </p:nvPr>
        </p:nvSpPr>
        <p:spPr/>
        <p:txBody>
          <a:bodyPr/>
          <a:lstStyle/>
          <a:p>
            <a:r>
              <a:rPr lang="en-US" dirty="0"/>
              <a:t>William the conqueror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512" y="3276600"/>
            <a:ext cx="3736975"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77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20824"/>
            <a:ext cx="4572000" cy="4075176"/>
          </a:xfrm>
        </p:spPr>
        <p:txBody>
          <a:bodyPr/>
          <a:lstStyle/>
          <a:p>
            <a:r>
              <a:rPr lang="en-US" dirty="0" smtClean="0"/>
              <a:t>The feudal system had a sense of form and manners.  It influenced life, art, and literature of the Middle Ages.</a:t>
            </a:r>
            <a:endParaRPr lang="en-US" dirty="0"/>
          </a:p>
        </p:txBody>
      </p:sp>
      <p:sp>
        <p:nvSpPr>
          <p:cNvPr id="2" name="Title 1"/>
          <p:cNvSpPr>
            <a:spLocks noGrp="1"/>
          </p:cNvSpPr>
          <p:nvPr>
            <p:ph type="title"/>
          </p:nvPr>
        </p:nvSpPr>
        <p:spPr/>
        <p:txBody>
          <a:bodyPr/>
          <a:lstStyle/>
          <a:p>
            <a:r>
              <a:rPr lang="en-US" dirty="0"/>
              <a:t>William the conqueror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05000"/>
            <a:ext cx="3409950" cy="458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463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648200" cy="4379976"/>
          </a:xfrm>
        </p:spPr>
        <p:txBody>
          <a:bodyPr/>
          <a:lstStyle/>
          <a:p>
            <a:r>
              <a:rPr lang="en-US" dirty="0" smtClean="0"/>
              <a:t>He created the Domes day book was a book of taxation.</a:t>
            </a:r>
            <a:endParaRPr lang="en-US" dirty="0"/>
          </a:p>
        </p:txBody>
      </p:sp>
      <p:sp>
        <p:nvSpPr>
          <p:cNvPr id="3" name="Title 2"/>
          <p:cNvSpPr>
            <a:spLocks noGrp="1"/>
          </p:cNvSpPr>
          <p:nvPr>
            <p:ph type="title"/>
          </p:nvPr>
        </p:nvSpPr>
        <p:spPr/>
        <p:txBody>
          <a:bodyPr/>
          <a:lstStyle/>
          <a:p>
            <a:r>
              <a:rPr lang="en-US" dirty="0"/>
              <a:t>William the conqueror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28800"/>
            <a:ext cx="31051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68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34229" y="1984538"/>
            <a:ext cx="4953000" cy="4151376"/>
          </a:xfrm>
        </p:spPr>
        <p:txBody>
          <a:bodyPr/>
          <a:lstStyle/>
          <a:p>
            <a:pPr marL="342900" indent="-342900">
              <a:buFont typeface="Arial" pitchFamily="34" charset="0"/>
              <a:buChar char="•"/>
            </a:pPr>
            <a:r>
              <a:rPr lang="en-US" dirty="0"/>
              <a:t> </a:t>
            </a:r>
            <a:r>
              <a:rPr lang="en-US" dirty="0" smtClean="0"/>
              <a:t>Born </a:t>
            </a:r>
            <a:r>
              <a:rPr lang="en-US" dirty="0"/>
              <a:t>in Tuscany, the illegitimate son of a merchant of </a:t>
            </a:r>
            <a:r>
              <a:rPr lang="en-US" dirty="0" err="1" smtClean="0"/>
              <a:t>Certaldo</a:t>
            </a:r>
            <a:r>
              <a:rPr lang="en-US" dirty="0" smtClean="0"/>
              <a:t>.</a:t>
            </a:r>
          </a:p>
          <a:p>
            <a:pPr marL="342900" indent="-342900">
              <a:buFont typeface="Arial" pitchFamily="34" charset="0"/>
              <a:buChar char="•"/>
            </a:pPr>
            <a:r>
              <a:rPr lang="en-US" dirty="0"/>
              <a:t>At Naples he began to write stories in verse and prose, mingled in courtly society, and fell in love with  the noble lady whom he made famous under the name of </a:t>
            </a:r>
            <a:r>
              <a:rPr lang="en-US" dirty="0" err="1"/>
              <a:t>Fiammetta</a:t>
            </a:r>
            <a:r>
              <a:rPr lang="en-US" dirty="0"/>
              <a:t>. </a:t>
            </a:r>
          </a:p>
        </p:txBody>
      </p:sp>
      <p:sp>
        <p:nvSpPr>
          <p:cNvPr id="3" name="Title 2"/>
          <p:cNvSpPr>
            <a:spLocks noGrp="1"/>
          </p:cNvSpPr>
          <p:nvPr>
            <p:ph type="title"/>
          </p:nvPr>
        </p:nvSpPr>
        <p:spPr/>
        <p:txBody>
          <a:bodyPr/>
          <a:lstStyle/>
          <a:p>
            <a:r>
              <a:rPr lang="en-US" dirty="0"/>
              <a:t>Giovanni Boccaccio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304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91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pitchFamily="34" charset="0"/>
              <a:buChar char="•"/>
            </a:pPr>
            <a:r>
              <a:rPr lang="en-US" dirty="0"/>
              <a:t>Up to 1350 Boccaccio lived at Florence and at Naples, producing prose tales, pastorals, and poems</a:t>
            </a:r>
            <a:r>
              <a:rPr lang="en-US" dirty="0" smtClean="0"/>
              <a:t>.</a:t>
            </a:r>
          </a:p>
          <a:p>
            <a:pPr marL="342900" indent="-342900">
              <a:buFont typeface="Arial" pitchFamily="34" charset="0"/>
              <a:buChar char="•"/>
            </a:pPr>
            <a:r>
              <a:rPr lang="en-US" dirty="0"/>
              <a:t>The </a:t>
            </a:r>
            <a:r>
              <a:rPr lang="en-US" dirty="0" err="1"/>
              <a:t>Teseide</a:t>
            </a:r>
            <a:r>
              <a:rPr lang="en-US" dirty="0"/>
              <a:t> is a version in </a:t>
            </a:r>
            <a:r>
              <a:rPr lang="en-US" dirty="0" err="1"/>
              <a:t>ottava</a:t>
            </a:r>
            <a:r>
              <a:rPr lang="en-US" dirty="0"/>
              <a:t> </a:t>
            </a:r>
            <a:r>
              <a:rPr lang="en-US" dirty="0" err="1"/>
              <a:t>rima</a:t>
            </a:r>
            <a:r>
              <a:rPr lang="en-US" dirty="0"/>
              <a:t> of the medieval romance of </a:t>
            </a:r>
            <a:r>
              <a:rPr lang="en-US" dirty="0" err="1"/>
              <a:t>Palamon</a:t>
            </a:r>
            <a:r>
              <a:rPr lang="en-US" dirty="0"/>
              <a:t> and </a:t>
            </a:r>
            <a:r>
              <a:rPr lang="en-US" dirty="0" err="1"/>
              <a:t>Arcite</a:t>
            </a:r>
            <a:r>
              <a:rPr lang="en-US" dirty="0"/>
              <a:t>, which was partly translated by Chaucer in the Knight's Tale, and is the subject of Fletcher's Two Noble Kinsmen</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9656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342900" indent="-342900">
              <a:buFont typeface="Arial" pitchFamily="34" charset="0"/>
              <a:buChar char="•"/>
            </a:pPr>
            <a:r>
              <a:rPr lang="en-US" dirty="0"/>
              <a:t>In 1358 he completed his great work, the Decameron, begun some ten years </a:t>
            </a:r>
            <a:r>
              <a:rPr lang="en-US" dirty="0" smtClean="0"/>
              <a:t>before.</a:t>
            </a:r>
          </a:p>
          <a:p>
            <a:pPr marL="342900" indent="-342900">
              <a:buFont typeface="Arial" pitchFamily="34" charset="0"/>
              <a:buChar char="•"/>
            </a:pPr>
            <a:r>
              <a:rPr lang="en-US" dirty="0"/>
              <a:t>Boccaccio's originality lay in his narrative skill and in the rich poetical sentiments which adorns his borrowed materials. The two great tendencies which run through European literature, the classical and the romantic, work together in the Decameron.</a:t>
            </a:r>
          </a:p>
          <a:p>
            <a:pPr marL="342900" indent="-342900">
              <a:buFont typeface="Arial" pitchFamily="34" charset="0"/>
              <a:buChar char="•"/>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38119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80</TotalTime>
  <Words>411</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BlackTie</vt:lpstr>
      <vt:lpstr>The Middle ages</vt:lpstr>
      <vt:lpstr>William the conqueror</vt:lpstr>
      <vt:lpstr>William the conqueror</vt:lpstr>
      <vt:lpstr>William the conqueror</vt:lpstr>
      <vt:lpstr>William the conqueror</vt:lpstr>
      <vt:lpstr>William the conqueror</vt:lpstr>
      <vt:lpstr>Giovanni Boccaccio</vt:lpstr>
      <vt:lpstr>PowerPoint Presentation</vt:lpstr>
      <vt:lpstr>PowerPoint Presentation</vt:lpstr>
      <vt:lpstr>PowerPoint Presentation</vt:lpstr>
    </vt:vector>
  </TitlesOfParts>
  <Company>Virginia Beach City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ages</dc:title>
  <dc:creator>ANGELINE V KINTANAR (078)</dc:creator>
  <cp:lastModifiedBy>ANGELINE V KINTANAR (078)</cp:lastModifiedBy>
  <cp:revision>8</cp:revision>
  <dcterms:created xsi:type="dcterms:W3CDTF">2011-07-25T14:47:45Z</dcterms:created>
  <dcterms:modified xsi:type="dcterms:W3CDTF">2011-07-27T15:22:40Z</dcterms:modified>
</cp:coreProperties>
</file>