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56" r:id="rId5"/>
    <p:sldId id="257"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5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54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26F3C3-3B12-4FCA-BD71-14B197D3F721}" type="datetimeFigureOut">
              <a:rPr lang="en-US" smtClean="0"/>
              <a:pPr/>
              <a:t>10/18/2010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E670E6-1757-4B30-8E9D-FD2D7F701D8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E670E6-1757-4B30-8E9D-FD2D7F701D84}"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D53DB0-5A36-4B43-9649-F4CB9DE444BD}" type="datetimeFigureOut">
              <a:rPr lang="en-US" smtClean="0"/>
              <a:pPr/>
              <a:t>10/18/2010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B1049A-3E26-4894-8FE0-A969ED9A5ED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D53DB0-5A36-4B43-9649-F4CB9DE444BD}" type="datetimeFigureOut">
              <a:rPr lang="en-US" smtClean="0"/>
              <a:pPr/>
              <a:t>10/18/2010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B1049A-3E26-4894-8FE0-A969ED9A5ED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D53DB0-5A36-4B43-9649-F4CB9DE444BD}" type="datetimeFigureOut">
              <a:rPr lang="en-US" smtClean="0"/>
              <a:pPr/>
              <a:t>10/18/2010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B1049A-3E26-4894-8FE0-A969ED9A5ED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D53DB0-5A36-4B43-9649-F4CB9DE444BD}" type="datetimeFigureOut">
              <a:rPr lang="en-US" smtClean="0"/>
              <a:pPr/>
              <a:t>10/18/2010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B1049A-3E26-4894-8FE0-A969ED9A5ED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D53DB0-5A36-4B43-9649-F4CB9DE444BD}" type="datetimeFigureOut">
              <a:rPr lang="en-US" smtClean="0"/>
              <a:pPr/>
              <a:t>10/18/2010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B1049A-3E26-4894-8FE0-A969ED9A5ED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D53DB0-5A36-4B43-9649-F4CB9DE444BD}" type="datetimeFigureOut">
              <a:rPr lang="en-US" smtClean="0"/>
              <a:pPr/>
              <a:t>10/18/2010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B1049A-3E26-4894-8FE0-A969ED9A5ED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D53DB0-5A36-4B43-9649-F4CB9DE444BD}" type="datetimeFigureOut">
              <a:rPr lang="en-US" smtClean="0"/>
              <a:pPr/>
              <a:t>10/18/2010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B1049A-3E26-4894-8FE0-A969ED9A5ED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D53DB0-5A36-4B43-9649-F4CB9DE444BD}" type="datetimeFigureOut">
              <a:rPr lang="en-US" smtClean="0"/>
              <a:pPr/>
              <a:t>10/18/2010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B1049A-3E26-4894-8FE0-A969ED9A5ED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D53DB0-5A36-4B43-9649-F4CB9DE444BD}" type="datetimeFigureOut">
              <a:rPr lang="en-US" smtClean="0"/>
              <a:pPr/>
              <a:t>10/18/2010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B1049A-3E26-4894-8FE0-A969ED9A5ED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D53DB0-5A36-4B43-9649-F4CB9DE444BD}" type="datetimeFigureOut">
              <a:rPr lang="en-US" smtClean="0"/>
              <a:pPr/>
              <a:t>10/18/2010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B1049A-3E26-4894-8FE0-A969ED9A5ED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D53DB0-5A36-4B43-9649-F4CB9DE444BD}" type="datetimeFigureOut">
              <a:rPr lang="en-US" smtClean="0"/>
              <a:pPr/>
              <a:t>10/18/2010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B1049A-3E26-4894-8FE0-A969ED9A5ED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D53DB0-5A36-4B43-9649-F4CB9DE444BD}" type="datetimeFigureOut">
              <a:rPr lang="en-US" smtClean="0"/>
              <a:pPr/>
              <a:t>10/18/2010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B1049A-3E26-4894-8FE0-A969ED9A5E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novaonline.nvcc.edu/eli/evans/his112/Notes/Gunpowder.html" TargetMode="External"/><Relationship Id="rId2" Type="http://schemas.openxmlformats.org/officeDocument/2006/relationships/hyperlink" Target="http://whhap.tripod.com/id4.html" TargetMode="External"/><Relationship Id="rId1" Type="http://schemas.openxmlformats.org/officeDocument/2006/relationships/slideLayout" Target="../slideLayouts/slideLayout2.xml"/><Relationship Id="rId4" Type="http://schemas.openxmlformats.org/officeDocument/2006/relationships/hyperlink" Target="http://www.newworldencyclopedia.org/entry/Mughal_Empir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066800"/>
            <a:ext cx="9525000" cy="1470025"/>
          </a:xfrm>
        </p:spPr>
        <p:txBody>
          <a:bodyPr>
            <a:normAutofit/>
          </a:bodyPr>
          <a:lstStyle/>
          <a:p>
            <a:r>
              <a:rPr lang="en-US" sz="7200" dirty="0" smtClean="0">
                <a:latin typeface="Old English Text MT" pitchFamily="66" charset="0"/>
              </a:rPr>
              <a:t>The Gunpowder Empires </a:t>
            </a:r>
            <a:endParaRPr lang="en-US" sz="7200" dirty="0">
              <a:latin typeface="Old English Text MT" pitchFamily="66" charset="0"/>
            </a:endParaRPr>
          </a:p>
        </p:txBody>
      </p:sp>
      <p:sp>
        <p:nvSpPr>
          <p:cNvPr id="3" name="Subtitle 2"/>
          <p:cNvSpPr>
            <a:spLocks noGrp="1"/>
          </p:cNvSpPr>
          <p:nvPr>
            <p:ph type="subTitle" idx="1"/>
          </p:nvPr>
        </p:nvSpPr>
        <p:spPr/>
        <p:txBody>
          <a:bodyPr>
            <a:normAutofit fontScale="85000" lnSpcReduction="20000"/>
          </a:bodyPr>
          <a:lstStyle/>
          <a:p>
            <a:r>
              <a:rPr lang="en-US" dirty="0" smtClean="0">
                <a:latin typeface="Matura MT Script Capitals" pitchFamily="66" charset="0"/>
              </a:rPr>
              <a:t>By:</a:t>
            </a:r>
          </a:p>
          <a:p>
            <a:r>
              <a:rPr lang="en-US" dirty="0" smtClean="0">
                <a:latin typeface="Matura MT Script Capitals" pitchFamily="66" charset="0"/>
              </a:rPr>
              <a:t>Jose Judo </a:t>
            </a:r>
          </a:p>
          <a:p>
            <a:r>
              <a:rPr lang="en-US" dirty="0">
                <a:latin typeface="Matura MT Script Capitals" pitchFamily="66" charset="0"/>
              </a:rPr>
              <a:t>&amp;</a:t>
            </a:r>
            <a:endParaRPr lang="en-US" dirty="0" smtClean="0">
              <a:latin typeface="Matura MT Script Capitals" pitchFamily="66" charset="0"/>
            </a:endParaRPr>
          </a:p>
          <a:p>
            <a:r>
              <a:rPr lang="en-US" dirty="0" smtClean="0">
                <a:latin typeface="Matura MT Script Capitals" pitchFamily="66" charset="0"/>
              </a:rPr>
              <a:t>Karen Kung-Fu </a:t>
            </a:r>
            <a:endParaRPr lang="en-US" dirty="0">
              <a:latin typeface="Matura MT Script Capital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empire used gunpowder to the greatest extent to cause devastating effect on its enemies?</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A: </a:t>
            </a:r>
            <a:r>
              <a:rPr lang="en-US" sz="1100" dirty="0" smtClean="0"/>
              <a:t>The Ottoman Empire </a:t>
            </a:r>
            <a:endParaRPr lang="en-US" sz="11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empire emerged from the Mongol Empire?</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A</a:t>
            </a:r>
            <a:r>
              <a:rPr lang="en-US" sz="1050" dirty="0" smtClean="0"/>
              <a:t>: Ottoman Empire </a:t>
            </a:r>
            <a:endParaRPr lang="en-US" sz="105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empire was the first Shiite empire of its kind?</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A</a:t>
            </a:r>
            <a:r>
              <a:rPr lang="en-US" sz="1100" dirty="0" smtClean="0"/>
              <a:t>: Safavid Empire</a:t>
            </a:r>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successors of this empire were the descendents of Genghis Khan.</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A</a:t>
            </a:r>
            <a:r>
              <a:rPr lang="en-US" sz="1200" dirty="0" smtClean="0"/>
              <a:t>: Mughal Empire </a:t>
            </a:r>
            <a:endParaRPr lang="en-US" sz="1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emperor attempted to integrate the Hindu and Muslim religions?</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A</a:t>
            </a:r>
            <a:r>
              <a:rPr lang="en-US" sz="1200" dirty="0" smtClean="0"/>
              <a:t>: Akbar </a:t>
            </a:r>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empire was the cultural heart of the Islamic world?</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sz="4000" dirty="0" smtClean="0"/>
              <a:t>A</a:t>
            </a:r>
            <a:r>
              <a:rPr lang="en-US" sz="1100" dirty="0" smtClean="0"/>
              <a:t>: Safavid Empire </a:t>
            </a:r>
          </a:p>
          <a:p>
            <a:endParaRPr lang="en-US" dirty="0" smtClean="0"/>
          </a:p>
          <a:p>
            <a:endParaRPr lang="en-US" dirty="0" smtClean="0"/>
          </a:p>
          <a:p>
            <a:endParaRPr lang="en-US" dirty="0" smtClean="0"/>
          </a:p>
          <a:p>
            <a:endParaRPr lang="en-US" dirty="0" smtClean="0"/>
          </a:p>
          <a:p>
            <a:endParaRPr lang="en-US" sz="1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2"/>
              </a:rPr>
              <a:t>http://whhap.tripod.com/id4.html</a:t>
            </a:r>
            <a:endParaRPr lang="en-US" dirty="0" smtClean="0"/>
          </a:p>
          <a:p>
            <a:r>
              <a:rPr lang="en-US" dirty="0" smtClean="0">
                <a:hlinkClick r:id="rId3"/>
              </a:rPr>
              <a:t>http://novaonline.nvcc.edu/eli/evans/his112/Notes/Gunpowder.html</a:t>
            </a:r>
            <a:endParaRPr lang="en-US" dirty="0" smtClean="0"/>
          </a:p>
          <a:p>
            <a:r>
              <a:rPr lang="en-US" dirty="0" smtClean="0">
                <a:hlinkClick r:id="rId4"/>
              </a:rPr>
              <a:t>http://www.newworldencyclopedia.org/entry/Mughal_Empire</a:t>
            </a:r>
            <a:endParaRPr lang="en-US" dirty="0" smtClean="0"/>
          </a:p>
          <a:p>
            <a:r>
              <a:rPr lang="en-US" dirty="0" smtClean="0"/>
              <a:t>http://www.slideshare.net/dmcdowell/gunpowder-empires</a:t>
            </a:r>
          </a:p>
          <a:p>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371600"/>
            <a:ext cx="8839200" cy="5334000"/>
          </a:xfrm>
        </p:spPr>
        <p:txBody>
          <a:bodyPr/>
          <a:lstStyle/>
          <a:p>
            <a:pPr>
              <a:buNone/>
            </a:pPr>
            <a:endParaRPr lang="en-US" dirty="0" smtClean="0"/>
          </a:p>
          <a:p>
            <a:r>
              <a:rPr lang="en-US" dirty="0" smtClean="0"/>
              <a:t>Three Islamic Empires.</a:t>
            </a:r>
          </a:p>
          <a:p>
            <a:pPr lvl="1">
              <a:buFont typeface="Arial" pitchFamily="34" charset="0"/>
              <a:buChar char="•"/>
            </a:pPr>
            <a:r>
              <a:rPr lang="en-US" dirty="0" smtClean="0"/>
              <a:t>The Ottoman, Safavid, and Mughal (Mongol).</a:t>
            </a:r>
            <a:endParaRPr lang="en-US" dirty="0"/>
          </a:p>
          <a:p>
            <a:pPr lvl="1">
              <a:buFont typeface="Arial" pitchFamily="34" charset="0"/>
              <a:buChar char="•"/>
            </a:pPr>
            <a:endParaRPr lang="en-US" dirty="0" smtClean="0"/>
          </a:p>
          <a:p>
            <a:pPr lvl="8"/>
            <a:endParaRPr lang="en-US" dirty="0" smtClean="0"/>
          </a:p>
        </p:txBody>
      </p:sp>
      <p:sp>
        <p:nvSpPr>
          <p:cNvPr id="5" name="TextBox 4"/>
          <p:cNvSpPr txBox="1"/>
          <p:nvPr/>
        </p:nvSpPr>
        <p:spPr>
          <a:xfrm>
            <a:off x="3429000" y="228600"/>
            <a:ext cx="1542410" cy="769441"/>
          </a:xfrm>
          <a:prstGeom prst="rect">
            <a:avLst/>
          </a:prstGeom>
          <a:noFill/>
        </p:spPr>
        <p:txBody>
          <a:bodyPr wrap="none" rtlCol="0">
            <a:spAutoFit/>
          </a:bodyPr>
          <a:lstStyle/>
          <a:p>
            <a:pPr algn="ctr"/>
            <a:r>
              <a:rPr lang="en-US" sz="4400" dirty="0" smtClean="0"/>
              <a:t>Who?</a:t>
            </a:r>
            <a:endParaRPr lang="en-US" sz="4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a:t>
            </a:r>
            <a:endParaRPr lang="en-US" dirty="0"/>
          </a:p>
        </p:txBody>
      </p:sp>
      <p:sp>
        <p:nvSpPr>
          <p:cNvPr id="3" name="Content Placeholder 2"/>
          <p:cNvSpPr>
            <a:spLocks noGrp="1"/>
          </p:cNvSpPr>
          <p:nvPr>
            <p:ph idx="1"/>
          </p:nvPr>
        </p:nvSpPr>
        <p:spPr/>
        <p:txBody>
          <a:bodyPr>
            <a:normAutofit/>
          </a:bodyPr>
          <a:lstStyle/>
          <a:p>
            <a:r>
              <a:rPr lang="en-US" sz="1800" dirty="0" smtClean="0"/>
              <a:t>The ‘Gunpowder Empires’ term is used to focus attention and describe each empire’s impressive military exploits. </a:t>
            </a:r>
          </a:p>
          <a:p>
            <a:r>
              <a:rPr lang="en-US" sz="1800" dirty="0" smtClean="0"/>
              <a:t>Each made newly developed firearms, small cannons, and other small arms. </a:t>
            </a:r>
          </a:p>
          <a:p>
            <a:r>
              <a:rPr lang="en-US" sz="1800" dirty="0"/>
              <a:t>And to equip their armies, each state developed a highly centralized administration that could mobilize the financial, manpower and natural resources necessary to purchase gunpowder arms and then supervise the deployment of those arms and the training of soldiers to use the weapons.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a:t>
            </a:r>
            <a:endParaRPr lang="en-US" dirty="0"/>
          </a:p>
        </p:txBody>
      </p:sp>
      <p:sp>
        <p:nvSpPr>
          <p:cNvPr id="3" name="Content Placeholder 2"/>
          <p:cNvSpPr>
            <a:spLocks noGrp="1"/>
          </p:cNvSpPr>
          <p:nvPr>
            <p:ph idx="1"/>
          </p:nvPr>
        </p:nvSpPr>
        <p:spPr/>
        <p:txBody>
          <a:bodyPr/>
          <a:lstStyle/>
          <a:p>
            <a:r>
              <a:rPr lang="en-US" dirty="0" smtClean="0"/>
              <a:t>1300-1650 </a:t>
            </a:r>
          </a:p>
          <a:p>
            <a:r>
              <a:rPr lang="en-US" dirty="0" smtClean="0"/>
              <a:t>The Empires expanded and began the process of consolidating and extending their realms with military might enhanced by the use of gunpowder weaponry.</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Ottoman Empire </a:t>
            </a:r>
            <a:endParaRPr lang="en-US" dirty="0"/>
          </a:p>
        </p:txBody>
      </p:sp>
      <p:sp>
        <p:nvSpPr>
          <p:cNvPr id="3" name="Content Placeholder 2"/>
          <p:cNvSpPr>
            <a:spLocks noGrp="1"/>
          </p:cNvSpPr>
          <p:nvPr>
            <p:ph idx="1"/>
          </p:nvPr>
        </p:nvSpPr>
        <p:spPr/>
        <p:txBody>
          <a:bodyPr>
            <a:normAutofit/>
          </a:bodyPr>
          <a:lstStyle/>
          <a:p>
            <a:r>
              <a:rPr lang="en-US" sz="1400" dirty="0" smtClean="0">
                <a:latin typeface="Times New Roman" pitchFamily="18" charset="0"/>
                <a:cs typeface="Times New Roman" pitchFamily="18" charset="0"/>
              </a:rPr>
              <a:t>The Ottomans were a Turkish dynasty that grew after the fall of the Mongols. </a:t>
            </a:r>
          </a:p>
          <a:p>
            <a:r>
              <a:rPr lang="en-US" sz="1400" dirty="0" smtClean="0">
                <a:latin typeface="Times New Roman" pitchFamily="18" charset="0"/>
                <a:cs typeface="Times New Roman" pitchFamily="18" charset="0"/>
              </a:rPr>
              <a:t>Ghazi Warriors .</a:t>
            </a:r>
          </a:p>
          <a:p>
            <a:r>
              <a:rPr lang="en-US" sz="1400" dirty="0" smtClean="0">
                <a:latin typeface="Times New Roman" pitchFamily="18" charset="0"/>
                <a:cs typeface="Times New Roman" pitchFamily="18" charset="0"/>
              </a:rPr>
              <a:t>Founder, Othman I, rose to prominence in the 14</a:t>
            </a:r>
            <a:r>
              <a:rPr lang="en-US" sz="1400" baseline="30000" dirty="0" smtClean="0">
                <a:latin typeface="Times New Roman" pitchFamily="18" charset="0"/>
                <a:cs typeface="Times New Roman" pitchFamily="18" charset="0"/>
              </a:rPr>
              <a:t>th</a:t>
            </a:r>
            <a:r>
              <a:rPr lang="en-US" sz="1400" dirty="0" smtClean="0">
                <a:latin typeface="Times New Roman" pitchFamily="18" charset="0"/>
                <a:cs typeface="Times New Roman" pitchFamily="18" charset="0"/>
              </a:rPr>
              <a:t> century, as a </a:t>
            </a:r>
            <a:r>
              <a:rPr lang="en-US" sz="1400" i="1" dirty="0" smtClean="0">
                <a:latin typeface="Times New Roman" pitchFamily="18" charset="0"/>
                <a:cs typeface="Times New Roman" pitchFamily="18" charset="0"/>
              </a:rPr>
              <a:t>ghazi</a:t>
            </a:r>
            <a:r>
              <a:rPr lang="en-US" sz="1400" dirty="0" smtClean="0">
                <a:latin typeface="Times New Roman" pitchFamily="18" charset="0"/>
                <a:cs typeface="Times New Roman" pitchFamily="18" charset="0"/>
              </a:rPr>
              <a:t> or fighting lord.</a:t>
            </a:r>
          </a:p>
          <a:p>
            <a:r>
              <a:rPr lang="en-US" sz="1400" dirty="0">
                <a:latin typeface="Times New Roman" pitchFamily="18" charset="0"/>
                <a:cs typeface="Times New Roman" pitchFamily="18" charset="0"/>
              </a:rPr>
              <a:t>R</a:t>
            </a:r>
            <a:r>
              <a:rPr lang="en-US" sz="1400" dirty="0" smtClean="0">
                <a:latin typeface="Times New Roman" pitchFamily="18" charset="0"/>
                <a:cs typeface="Times New Roman" pitchFamily="18" charset="0"/>
              </a:rPr>
              <a:t>epeatedly raided what was left of the Byzantine Empire and later conquering Constantinople.</a:t>
            </a:r>
          </a:p>
          <a:p>
            <a:r>
              <a:rPr lang="en-US" sz="1400" dirty="0" smtClean="0">
                <a:latin typeface="Times New Roman" pitchFamily="18" charset="0"/>
                <a:cs typeface="Times New Roman" pitchFamily="18" charset="0"/>
              </a:rPr>
              <a:t>Led by Mohammed II, the Ottomans knocked down Constantinople's walls with the biggest cannons ever seen. </a:t>
            </a:r>
          </a:p>
          <a:p>
            <a:r>
              <a:rPr lang="en-US" sz="1400" dirty="0" smtClean="0">
                <a:latin typeface="Times New Roman" pitchFamily="18" charset="0"/>
                <a:cs typeface="Times New Roman" pitchFamily="18" charset="0"/>
              </a:rPr>
              <a:t>Considered the “Terror of Europe.”</a:t>
            </a:r>
          </a:p>
          <a:p>
            <a:r>
              <a:rPr lang="en-US" sz="1400" dirty="0" smtClean="0">
                <a:latin typeface="Times New Roman" pitchFamily="18" charset="0"/>
                <a:cs typeface="Times New Roman" pitchFamily="18" charset="0"/>
              </a:rPr>
              <a:t>Easily defeated Muslim rivals with superior technology. </a:t>
            </a:r>
          </a:p>
          <a:p>
            <a:r>
              <a:rPr lang="en-US" sz="1400" dirty="0" smtClean="0">
                <a:latin typeface="Times New Roman" pitchFamily="18" charset="0"/>
                <a:cs typeface="Times New Roman" pitchFamily="18" charset="0"/>
              </a:rPr>
              <a:t>Ottoman Empire spread into other parts of Europe. They used the new technology of gunpowder and artillery to devastating effect. </a:t>
            </a:r>
          </a:p>
          <a:p>
            <a:r>
              <a:rPr lang="en-US" sz="1400" dirty="0" smtClean="0">
                <a:latin typeface="Times New Roman" pitchFamily="18" charset="0"/>
                <a:cs typeface="Times New Roman" pitchFamily="18" charset="0"/>
              </a:rPr>
              <a:t>Ottomans became a world power. They absorbed new territories in Europe, Africa and Asia, and dominated the Muslim world.</a:t>
            </a:r>
          </a:p>
          <a:p>
            <a:r>
              <a:rPr lang="en-US" sz="1400" dirty="0">
                <a:latin typeface="Times New Roman" pitchFamily="18" charset="0"/>
                <a:cs typeface="Times New Roman" pitchFamily="18" charset="0"/>
              </a:rPr>
              <a:t>E</a:t>
            </a:r>
            <a:r>
              <a:rPr lang="en-US" sz="1400" dirty="0" smtClean="0">
                <a:latin typeface="Times New Roman" pitchFamily="18" charset="0"/>
                <a:cs typeface="Times New Roman" pitchFamily="18" charset="0"/>
              </a:rPr>
              <a:t>mpire extended over Egypt, Anatolia, Syria-Palestine, most of North Africa, western Arabia, Mesopotamia, Iraq, Kurdistan, Georgia, and Hungary. The state was held together by a strong hereditary sovereign, and a strong military organization.</a:t>
            </a:r>
          </a:p>
          <a:p>
            <a:r>
              <a:rPr lang="en-US" sz="1400" dirty="0" smtClean="0">
                <a:latin typeface="Times New Roman" pitchFamily="18" charset="0"/>
                <a:cs typeface="Times New Roman" pitchFamily="18" charset="0"/>
              </a:rPr>
              <a:t>By 1774, the Ottoman Empire became a weak and crumbling empire, which staggered along until its eventual fall in 1918, in the wake of World War I. </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SAFAVID EMPIRE</a:t>
            </a:r>
            <a:r>
              <a:rPr lang="en-US" dirty="0" smtClean="0"/>
              <a:t> </a:t>
            </a:r>
            <a:endParaRPr lang="en-US" dirty="0"/>
          </a:p>
        </p:txBody>
      </p:sp>
      <p:sp>
        <p:nvSpPr>
          <p:cNvPr id="3" name="Content Placeholder 2"/>
          <p:cNvSpPr>
            <a:spLocks noGrp="1"/>
          </p:cNvSpPr>
          <p:nvPr>
            <p:ph idx="1"/>
          </p:nvPr>
        </p:nvSpPr>
        <p:spPr/>
        <p:txBody>
          <a:bodyPr>
            <a:normAutofit/>
          </a:bodyPr>
          <a:lstStyle/>
          <a:p>
            <a:r>
              <a:rPr lang="en-US" sz="1600" dirty="0"/>
              <a:t>I</a:t>
            </a:r>
            <a:r>
              <a:rPr lang="en-US" sz="1600" dirty="0" smtClean="0"/>
              <a:t>n many ways the cultural heart of the Islamic world.</a:t>
            </a:r>
          </a:p>
          <a:p>
            <a:r>
              <a:rPr lang="en-US" sz="1600" dirty="0" smtClean="0"/>
              <a:t>Set </a:t>
            </a:r>
            <a:r>
              <a:rPr lang="en-US" sz="1600" dirty="0"/>
              <a:t>up by Shah Ismāīl I in the early sixteenth </a:t>
            </a:r>
            <a:r>
              <a:rPr lang="en-US" sz="1600" dirty="0" smtClean="0"/>
              <a:t>century.</a:t>
            </a:r>
          </a:p>
          <a:p>
            <a:r>
              <a:rPr lang="en-US" sz="1600" dirty="0" smtClean="0"/>
              <a:t>1501 - 1722. </a:t>
            </a:r>
          </a:p>
          <a:p>
            <a:r>
              <a:rPr lang="en-US" sz="1600" dirty="0" smtClean="0"/>
              <a:t>Officially  a Shiite empire. </a:t>
            </a:r>
          </a:p>
          <a:p>
            <a:r>
              <a:rPr lang="en-US" sz="1600" dirty="0" smtClean="0"/>
              <a:t>Empire was short lived. </a:t>
            </a:r>
          </a:p>
          <a:p>
            <a:r>
              <a:rPr lang="en-US" sz="1600" dirty="0" smtClean="0"/>
              <a:t>Often fought with the Ottomans. </a:t>
            </a:r>
          </a:p>
          <a:p>
            <a:r>
              <a:rPr lang="en-US" sz="1600" dirty="0" smtClean="0"/>
              <a:t>Fell to Afghan invaders </a:t>
            </a:r>
          </a:p>
          <a:p>
            <a:endParaRPr lang="en-US" sz="1600" dirty="0" smtClean="0"/>
          </a:p>
          <a:p>
            <a:endParaRPr lang="en-US"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aj_Mahal_in_March_2004.jpg"/>
          <p:cNvPicPr>
            <a:picLocks noChangeAspect="1"/>
          </p:cNvPicPr>
          <p:nvPr/>
        </p:nvPicPr>
        <p:blipFill>
          <a:blip r:embed="rId2" cstate="print"/>
          <a:stretch>
            <a:fillRect/>
          </a:stretch>
        </p:blipFill>
        <p:spPr>
          <a:xfrm>
            <a:off x="5105400" y="3693570"/>
            <a:ext cx="3562815" cy="2935829"/>
          </a:xfrm>
          <a:prstGeom prst="rect">
            <a:avLst/>
          </a:prstGeom>
        </p:spPr>
      </p:pic>
      <p:sp>
        <p:nvSpPr>
          <p:cNvPr id="2" name="Title 1"/>
          <p:cNvSpPr>
            <a:spLocks noGrp="1"/>
          </p:cNvSpPr>
          <p:nvPr>
            <p:ph type="title"/>
          </p:nvPr>
        </p:nvSpPr>
        <p:spPr/>
        <p:txBody>
          <a:bodyPr/>
          <a:lstStyle/>
          <a:p>
            <a:r>
              <a:rPr lang="en-US" dirty="0" smtClean="0"/>
              <a:t>Mughal Empire </a:t>
            </a:r>
            <a:endParaRPr lang="en-US" dirty="0"/>
          </a:p>
        </p:txBody>
      </p:sp>
      <p:sp>
        <p:nvSpPr>
          <p:cNvPr id="3" name="Content Placeholder 2"/>
          <p:cNvSpPr>
            <a:spLocks noGrp="1"/>
          </p:cNvSpPr>
          <p:nvPr>
            <p:ph idx="1"/>
          </p:nvPr>
        </p:nvSpPr>
        <p:spPr>
          <a:xfrm>
            <a:off x="457200" y="1600200"/>
            <a:ext cx="8382000" cy="5257800"/>
          </a:xfrm>
        </p:spPr>
        <p:txBody>
          <a:bodyPr>
            <a:normAutofit/>
          </a:bodyPr>
          <a:lstStyle/>
          <a:p>
            <a:r>
              <a:rPr lang="en-US" sz="1800" dirty="0" smtClean="0"/>
              <a:t>1523-1739</a:t>
            </a:r>
          </a:p>
          <a:p>
            <a:r>
              <a:rPr lang="en-US" sz="1400" dirty="0" smtClean="0"/>
              <a:t>The Mughal firmly established their empire in northern India during the 16</a:t>
            </a:r>
            <a:r>
              <a:rPr lang="en-US" sz="1400" baseline="30000" dirty="0" smtClean="0"/>
              <a:t>th</a:t>
            </a:r>
            <a:r>
              <a:rPr lang="en-US" sz="1400" dirty="0" smtClean="0"/>
              <a:t> century under the direction of Akbar the Great.</a:t>
            </a:r>
          </a:p>
          <a:p>
            <a:r>
              <a:rPr lang="en-US" sz="1400" dirty="0" smtClean="0"/>
              <a:t>Public works (like the Taj Mahal ) drained the country’s budget.  </a:t>
            </a:r>
          </a:p>
          <a:p>
            <a:r>
              <a:rPr lang="en-US" sz="1400" dirty="0"/>
              <a:t>P</a:t>
            </a:r>
            <a:r>
              <a:rPr lang="en-US" sz="1400" dirty="0" smtClean="0"/>
              <a:t>rovided India with its 1</a:t>
            </a:r>
            <a:r>
              <a:rPr lang="en-US" sz="1400" baseline="30000" dirty="0" smtClean="0"/>
              <a:t>st</a:t>
            </a:r>
            <a:r>
              <a:rPr lang="en-US" sz="1400" dirty="0" smtClean="0"/>
              <a:t> strong centralized leadership since the Guptas 1,000 years before. </a:t>
            </a:r>
          </a:p>
          <a:p>
            <a:r>
              <a:rPr lang="en-US" sz="1400" dirty="0" smtClean="0"/>
              <a:t>Successors of the Mughal empire were descendents of Genghis Khan.</a:t>
            </a:r>
          </a:p>
          <a:p>
            <a:r>
              <a:rPr lang="en-US" sz="1400" dirty="0"/>
              <a:t>F</a:t>
            </a:r>
            <a:r>
              <a:rPr lang="en-US" sz="1400" dirty="0" smtClean="0"/>
              <a:t>ounded by the Mongol leader Babur in 1526.</a:t>
            </a:r>
          </a:p>
          <a:p>
            <a:r>
              <a:rPr lang="en-US" sz="1400" dirty="0" smtClean="0"/>
              <a:t>Armies were massive, with cavalry, artillery, and no navy.</a:t>
            </a:r>
          </a:p>
          <a:p>
            <a:r>
              <a:rPr lang="en-US" sz="1400" dirty="0" smtClean="0"/>
              <a:t>Military technology was unable to match European power.  </a:t>
            </a:r>
          </a:p>
          <a:p>
            <a:r>
              <a:rPr lang="en-US" sz="1400" dirty="0" smtClean="0"/>
              <a:t>Firearms bought from European powers.</a:t>
            </a:r>
          </a:p>
          <a:p>
            <a:r>
              <a:rPr lang="en-US" sz="1400" dirty="0" smtClean="0"/>
              <a:t>Akbar solidified power and made social changes. </a:t>
            </a:r>
          </a:p>
          <a:p>
            <a:pPr lvl="1"/>
            <a:r>
              <a:rPr lang="en-US" sz="1200" dirty="0" smtClean="0"/>
              <a:t>Created a new religion with Hinduism and Islam but was </a:t>
            </a:r>
          </a:p>
          <a:p>
            <a:pPr lvl="1">
              <a:buNone/>
            </a:pPr>
            <a:r>
              <a:rPr lang="en-US" sz="1200" dirty="0" smtClean="0"/>
              <a:t>	unsuccessful.</a:t>
            </a:r>
          </a:p>
          <a:p>
            <a:pPr lvl="1"/>
            <a:r>
              <a:rPr lang="en-US" sz="1200" dirty="0" smtClean="0"/>
              <a:t>Allowed the Hindus to build temples again. </a:t>
            </a:r>
          </a:p>
          <a:p>
            <a:pPr lvl="1"/>
            <a:r>
              <a:rPr lang="en-US" sz="1200" dirty="0" smtClean="0"/>
              <a:t>Promoted Hindus in the government.</a:t>
            </a:r>
          </a:p>
          <a:p>
            <a:pPr lvl="1"/>
            <a:r>
              <a:rPr lang="en-US" sz="1200" dirty="0" smtClean="0"/>
              <a:t>Outlawed Sati, discouraged child marriage.</a:t>
            </a:r>
          </a:p>
          <a:p>
            <a:pPr lvl="1"/>
            <a:endParaRPr lang="en-US" sz="1200" dirty="0" smtClean="0"/>
          </a:p>
          <a:p>
            <a:pPr lvl="1">
              <a:buNone/>
            </a:pPr>
            <a:r>
              <a:rPr lang="en-US" sz="1200" dirty="0" smtClean="0"/>
              <a:t> </a:t>
            </a:r>
          </a:p>
          <a:p>
            <a:pPr lvl="1"/>
            <a:endParaRPr lang="en-US" sz="1200" dirty="0" smtClean="0"/>
          </a:p>
          <a:p>
            <a:endParaRPr lang="en-US" sz="1400" dirty="0" smtClean="0"/>
          </a:p>
          <a:p>
            <a:endParaRPr lang="en-US" sz="1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The language spoken by the Mughals also slowly adapted itself to a form of Hindustani known as ________.</a:t>
            </a:r>
          </a:p>
          <a:p>
            <a:endParaRPr lang="en-US" dirty="0" smtClean="0"/>
          </a:p>
          <a:p>
            <a:endParaRPr lang="en-US" dirty="0" smtClean="0"/>
          </a:p>
          <a:p>
            <a:endParaRPr lang="en-US" dirty="0" smtClean="0"/>
          </a:p>
          <a:p>
            <a:endParaRPr lang="en-US" dirty="0" smtClean="0"/>
          </a:p>
          <a:p>
            <a:r>
              <a:rPr lang="en-US" sz="1100" dirty="0" smtClean="0"/>
              <a:t>A: Hindi </a:t>
            </a:r>
            <a:endParaRPr lang="en-US" sz="11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does the following picture show? </a:t>
            </a:r>
            <a:endParaRPr lang="en-US" dirty="0"/>
          </a:p>
        </p:txBody>
      </p:sp>
      <p:pic>
        <p:nvPicPr>
          <p:cNvPr id="4" name="Content Placeholder 3" descr="250px-Taj1.jpg"/>
          <p:cNvPicPr>
            <a:picLocks noGrp="1" noChangeAspect="1"/>
          </p:cNvPicPr>
          <p:nvPr>
            <p:ph idx="1"/>
          </p:nvPr>
        </p:nvPicPr>
        <p:blipFill>
          <a:blip r:embed="rId2" cstate="print"/>
          <a:stretch>
            <a:fillRect/>
          </a:stretch>
        </p:blipFill>
        <p:spPr>
          <a:xfrm>
            <a:off x="2133600" y="1752600"/>
            <a:ext cx="4635500" cy="3986530"/>
          </a:xfrm>
        </p:spPr>
      </p:pic>
      <p:sp>
        <p:nvSpPr>
          <p:cNvPr id="5" name="TextBox 4"/>
          <p:cNvSpPr txBox="1"/>
          <p:nvPr/>
        </p:nvSpPr>
        <p:spPr>
          <a:xfrm>
            <a:off x="381000" y="6096000"/>
            <a:ext cx="1905000" cy="261610"/>
          </a:xfrm>
          <a:prstGeom prst="rect">
            <a:avLst/>
          </a:prstGeom>
          <a:noFill/>
        </p:spPr>
        <p:txBody>
          <a:bodyPr wrap="square" rtlCol="0">
            <a:spAutoFit/>
          </a:bodyPr>
          <a:lstStyle/>
          <a:p>
            <a:r>
              <a:rPr lang="en-US" sz="1050" dirty="0" smtClean="0"/>
              <a:t>A: Taj Mahal</a:t>
            </a:r>
            <a:endParaRPr lang="en-US" sz="105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Class xmlns="EF8D350B-D4CD-45BB-9F41-199E48486DE4" xsi:nil="true"/>
    <Teacher xmlns="EF8D350B-D4CD-45BB-9F41-199E48486DE4" xsi:nil="true"/>
    <Due_x0020_Date xmlns="EF8D350B-D4CD-45BB-9F41-199E48486DE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B358DEFCDD4BB459F41199E48486DE4" ma:contentTypeVersion="0" ma:contentTypeDescription="Create a new document." ma:contentTypeScope="" ma:versionID="9379a75ae25404db7c631c3ffbc76295">
  <xsd:schema xmlns:xsd="http://www.w3.org/2001/XMLSchema" xmlns:p="http://schemas.microsoft.com/office/2006/metadata/properties" xmlns:ns2="EF8D350B-D4CD-45BB-9F41-199E48486DE4" targetNamespace="http://schemas.microsoft.com/office/2006/metadata/properties" ma:root="true" ma:fieldsID="ee5035589e0ea88ce45a6fa748231aa1" ns2:_="">
    <xsd:import namespace="EF8D350B-D4CD-45BB-9F41-199E48486DE4"/>
    <xsd:element name="properties">
      <xsd:complexType>
        <xsd:sequence>
          <xsd:element name="documentManagement">
            <xsd:complexType>
              <xsd:all>
                <xsd:element ref="ns2:Class" minOccurs="0"/>
                <xsd:element ref="ns2:Teacher" minOccurs="0"/>
                <xsd:element ref="ns2:Due_x0020_Date" minOccurs="0"/>
              </xsd:all>
            </xsd:complexType>
          </xsd:element>
        </xsd:sequence>
      </xsd:complexType>
    </xsd:element>
  </xsd:schema>
  <xsd:schema xmlns:xsd="http://www.w3.org/2001/XMLSchema" xmlns:dms="http://schemas.microsoft.com/office/2006/documentManagement/types" targetNamespace="EF8D350B-D4CD-45BB-9F41-199E48486DE4" elementFormDefault="qualified">
    <xsd:import namespace="http://schemas.microsoft.com/office/2006/documentManagement/types"/>
    <xsd:element name="Class" ma:index="8" nillable="true" ma:displayName="Class" ma:internalName="Class">
      <xsd:simpleType>
        <xsd:restriction base="dms:Text">
          <xsd:maxLength value="255"/>
        </xsd:restriction>
      </xsd:simpleType>
    </xsd:element>
    <xsd:element name="Teacher" ma:index="9" nillable="true" ma:displayName="Teacher" ma:internalName="Teacher">
      <xsd:simpleType>
        <xsd:restriction base="dms:Text">
          <xsd:maxLength value="255"/>
        </xsd:restriction>
      </xsd:simpleType>
    </xsd:element>
    <xsd:element name="Due_x0020_Date" ma:index="10" nillable="true" ma:displayName="Due Date" ma:internalName="Due_x0020_Dat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118F275F-C62F-4803-AEDA-2645689AB023}">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EF8D350B-D4CD-45BB-9F41-199E48486DE4"/>
    <ds:schemaRef ds:uri="http://schemas.openxmlformats.org/package/2006/metadata/core-properties"/>
  </ds:schemaRefs>
</ds:datastoreItem>
</file>

<file path=customXml/itemProps2.xml><?xml version="1.0" encoding="utf-8"?>
<ds:datastoreItem xmlns:ds="http://schemas.openxmlformats.org/officeDocument/2006/customXml" ds:itemID="{EA66283C-995B-4547-9221-785427CDE946}">
  <ds:schemaRefs>
    <ds:schemaRef ds:uri="http://schemas.microsoft.com/sharepoint/v3/contenttype/forms"/>
  </ds:schemaRefs>
</ds:datastoreItem>
</file>

<file path=customXml/itemProps3.xml><?xml version="1.0" encoding="utf-8"?>
<ds:datastoreItem xmlns:ds="http://schemas.openxmlformats.org/officeDocument/2006/customXml" ds:itemID="{331D5F3C-1F7E-4466-B7C0-B9A7427045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F8D350B-D4CD-45BB-9F41-199E48486DE4"/>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97</TotalTime>
  <Words>648</Words>
  <Application>Microsoft Office PowerPoint</Application>
  <PresentationFormat>On-screen Show (4:3)</PresentationFormat>
  <Paragraphs>135</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The Gunpowder Empires </vt:lpstr>
      <vt:lpstr>Slide 2</vt:lpstr>
      <vt:lpstr>What?</vt:lpstr>
      <vt:lpstr>When?</vt:lpstr>
      <vt:lpstr>The Ottoman Empire </vt:lpstr>
      <vt:lpstr>SAFAVID EMPIRE </vt:lpstr>
      <vt:lpstr>Mughal Empire </vt:lpstr>
      <vt:lpstr>Slide 8</vt:lpstr>
      <vt:lpstr>What does the following picture show? </vt:lpstr>
      <vt:lpstr>Which empire used gunpowder to the greatest extent to cause devastating effect on its enemies?</vt:lpstr>
      <vt:lpstr>Which empire emerged from the Mongol Empire?</vt:lpstr>
      <vt:lpstr>Which empire was the first Shiite empire of its kind?</vt:lpstr>
      <vt:lpstr>The successors of this empire were the descendents of Genghis Khan.</vt:lpstr>
      <vt:lpstr>Which emperor attempted to integrate the Hindu and Muslim religions?</vt:lpstr>
      <vt:lpstr>Which empire was the cultural heart of the Islamic world?</vt:lpstr>
      <vt:lpstr>Slide 16</vt:lpstr>
    </vt:vector>
  </TitlesOfParts>
  <Company>Virginia Beach City Public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Gunpowder Empires </dc:title>
  <dc:creator>291833</dc:creator>
  <cp:lastModifiedBy>ecdemott</cp:lastModifiedBy>
  <cp:revision>23</cp:revision>
  <dcterms:created xsi:type="dcterms:W3CDTF">2010-10-01T16:48:41Z</dcterms:created>
  <dcterms:modified xsi:type="dcterms:W3CDTF">2010-10-18T15:32:18Z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0x0101000B358DEFCDD4BB459F41199E48486DE4</vt:lpwstr>
  </property>
</Properties>
</file>