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8" r:id="rId7"/>
    <p:sldId id="256"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0673DB-7059-4591-91BA-4FE2452EFCED}" type="datetimeFigureOut">
              <a:rPr lang="en-US" smtClean="0"/>
              <a:t>7/28/2011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50D10-0683-4473-B69A-F0748A2B9E76}" type="slidenum">
              <a:rPr lang="en-US" smtClean="0"/>
              <a:t>‹#›</a:t>
            </a:fld>
            <a:endParaRPr lang="en-US"/>
          </a:p>
        </p:txBody>
      </p:sp>
    </p:spTree>
    <p:extLst>
      <p:ext uri="{BB962C8B-B14F-4D97-AF65-F5344CB8AC3E}">
        <p14:creationId xmlns:p14="http://schemas.microsoft.com/office/powerpoint/2010/main" val="1974212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0673DB-7059-4591-91BA-4FE2452EFCED}" type="datetimeFigureOut">
              <a:rPr lang="en-US" smtClean="0"/>
              <a:t>7/28/2011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50D10-0683-4473-B69A-F0748A2B9E76}" type="slidenum">
              <a:rPr lang="en-US" smtClean="0"/>
              <a:t>‹#›</a:t>
            </a:fld>
            <a:endParaRPr lang="en-US"/>
          </a:p>
        </p:txBody>
      </p:sp>
    </p:spTree>
    <p:extLst>
      <p:ext uri="{BB962C8B-B14F-4D97-AF65-F5344CB8AC3E}">
        <p14:creationId xmlns:p14="http://schemas.microsoft.com/office/powerpoint/2010/main" val="3844634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0673DB-7059-4591-91BA-4FE2452EFCED}" type="datetimeFigureOut">
              <a:rPr lang="en-US" smtClean="0"/>
              <a:t>7/28/2011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50D10-0683-4473-B69A-F0748A2B9E76}" type="slidenum">
              <a:rPr lang="en-US" smtClean="0"/>
              <a:t>‹#›</a:t>
            </a:fld>
            <a:endParaRPr lang="en-US"/>
          </a:p>
        </p:txBody>
      </p:sp>
    </p:spTree>
    <p:extLst>
      <p:ext uri="{BB962C8B-B14F-4D97-AF65-F5344CB8AC3E}">
        <p14:creationId xmlns:p14="http://schemas.microsoft.com/office/powerpoint/2010/main" val="91368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0673DB-7059-4591-91BA-4FE2452EFCED}" type="datetimeFigureOut">
              <a:rPr lang="en-US" smtClean="0"/>
              <a:t>7/28/2011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50D10-0683-4473-B69A-F0748A2B9E76}" type="slidenum">
              <a:rPr lang="en-US" smtClean="0"/>
              <a:t>‹#›</a:t>
            </a:fld>
            <a:endParaRPr lang="en-US"/>
          </a:p>
        </p:txBody>
      </p:sp>
    </p:spTree>
    <p:extLst>
      <p:ext uri="{BB962C8B-B14F-4D97-AF65-F5344CB8AC3E}">
        <p14:creationId xmlns:p14="http://schemas.microsoft.com/office/powerpoint/2010/main" val="2805460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0673DB-7059-4591-91BA-4FE2452EFCED}" type="datetimeFigureOut">
              <a:rPr lang="en-US" smtClean="0"/>
              <a:t>7/28/2011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50D10-0683-4473-B69A-F0748A2B9E76}" type="slidenum">
              <a:rPr lang="en-US" smtClean="0"/>
              <a:t>‹#›</a:t>
            </a:fld>
            <a:endParaRPr lang="en-US"/>
          </a:p>
        </p:txBody>
      </p:sp>
    </p:spTree>
    <p:extLst>
      <p:ext uri="{BB962C8B-B14F-4D97-AF65-F5344CB8AC3E}">
        <p14:creationId xmlns:p14="http://schemas.microsoft.com/office/powerpoint/2010/main" val="519738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0673DB-7059-4591-91BA-4FE2452EFCED}" type="datetimeFigureOut">
              <a:rPr lang="en-US" smtClean="0"/>
              <a:t>7/28/2011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950D10-0683-4473-B69A-F0748A2B9E76}" type="slidenum">
              <a:rPr lang="en-US" smtClean="0"/>
              <a:t>‹#›</a:t>
            </a:fld>
            <a:endParaRPr lang="en-US"/>
          </a:p>
        </p:txBody>
      </p:sp>
    </p:spTree>
    <p:extLst>
      <p:ext uri="{BB962C8B-B14F-4D97-AF65-F5344CB8AC3E}">
        <p14:creationId xmlns:p14="http://schemas.microsoft.com/office/powerpoint/2010/main" val="3140510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0673DB-7059-4591-91BA-4FE2452EFCED}" type="datetimeFigureOut">
              <a:rPr lang="en-US" smtClean="0"/>
              <a:t>7/28/2011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950D10-0683-4473-B69A-F0748A2B9E76}" type="slidenum">
              <a:rPr lang="en-US" smtClean="0"/>
              <a:t>‹#›</a:t>
            </a:fld>
            <a:endParaRPr lang="en-US"/>
          </a:p>
        </p:txBody>
      </p:sp>
    </p:spTree>
    <p:extLst>
      <p:ext uri="{BB962C8B-B14F-4D97-AF65-F5344CB8AC3E}">
        <p14:creationId xmlns:p14="http://schemas.microsoft.com/office/powerpoint/2010/main" val="1778167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0673DB-7059-4591-91BA-4FE2452EFCED}" type="datetimeFigureOut">
              <a:rPr lang="en-US" smtClean="0"/>
              <a:t>7/28/2011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950D10-0683-4473-B69A-F0748A2B9E76}" type="slidenum">
              <a:rPr lang="en-US" smtClean="0"/>
              <a:t>‹#›</a:t>
            </a:fld>
            <a:endParaRPr lang="en-US"/>
          </a:p>
        </p:txBody>
      </p:sp>
    </p:spTree>
    <p:extLst>
      <p:ext uri="{BB962C8B-B14F-4D97-AF65-F5344CB8AC3E}">
        <p14:creationId xmlns:p14="http://schemas.microsoft.com/office/powerpoint/2010/main" val="4010706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0673DB-7059-4591-91BA-4FE2452EFCED}" type="datetimeFigureOut">
              <a:rPr lang="en-US" smtClean="0"/>
              <a:t>7/28/2011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950D10-0683-4473-B69A-F0748A2B9E76}" type="slidenum">
              <a:rPr lang="en-US" smtClean="0"/>
              <a:t>‹#›</a:t>
            </a:fld>
            <a:endParaRPr lang="en-US"/>
          </a:p>
        </p:txBody>
      </p:sp>
    </p:spTree>
    <p:extLst>
      <p:ext uri="{BB962C8B-B14F-4D97-AF65-F5344CB8AC3E}">
        <p14:creationId xmlns:p14="http://schemas.microsoft.com/office/powerpoint/2010/main" val="1310202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0673DB-7059-4591-91BA-4FE2452EFCED}" type="datetimeFigureOut">
              <a:rPr lang="en-US" smtClean="0"/>
              <a:t>7/28/2011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950D10-0683-4473-B69A-F0748A2B9E76}" type="slidenum">
              <a:rPr lang="en-US" smtClean="0"/>
              <a:t>‹#›</a:t>
            </a:fld>
            <a:endParaRPr lang="en-US"/>
          </a:p>
        </p:txBody>
      </p:sp>
    </p:spTree>
    <p:extLst>
      <p:ext uri="{BB962C8B-B14F-4D97-AF65-F5344CB8AC3E}">
        <p14:creationId xmlns:p14="http://schemas.microsoft.com/office/powerpoint/2010/main" val="2058391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0673DB-7059-4591-91BA-4FE2452EFCED}" type="datetimeFigureOut">
              <a:rPr lang="en-US" smtClean="0"/>
              <a:t>7/28/2011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950D10-0683-4473-B69A-F0748A2B9E76}" type="slidenum">
              <a:rPr lang="en-US" smtClean="0"/>
              <a:t>‹#›</a:t>
            </a:fld>
            <a:endParaRPr lang="en-US"/>
          </a:p>
        </p:txBody>
      </p:sp>
    </p:spTree>
    <p:extLst>
      <p:ext uri="{BB962C8B-B14F-4D97-AF65-F5344CB8AC3E}">
        <p14:creationId xmlns:p14="http://schemas.microsoft.com/office/powerpoint/2010/main" val="1868775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gs>
            <a:gs pos="50000">
              <a:schemeClr val="bg1"/>
            </a:gs>
            <a:gs pos="100000">
              <a:schemeClr val="accent1">
                <a:tint val="23500"/>
                <a:satMod val="160000"/>
              </a:schemeClr>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673DB-7059-4591-91BA-4FE2452EFCED}" type="datetimeFigureOut">
              <a:rPr lang="en-US" smtClean="0"/>
              <a:t>7/28/2011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950D10-0683-4473-B69A-F0748A2B9E76}" type="slidenum">
              <a:rPr lang="en-US" smtClean="0"/>
              <a:t>‹#›</a:t>
            </a:fld>
            <a:endParaRPr lang="en-US"/>
          </a:p>
        </p:txBody>
      </p:sp>
    </p:spTree>
    <p:extLst>
      <p:ext uri="{BB962C8B-B14F-4D97-AF65-F5344CB8AC3E}">
        <p14:creationId xmlns:p14="http://schemas.microsoft.com/office/powerpoint/2010/main" val="3977431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3999" cy="6858000"/>
          </a:xfrm>
        </p:spPr>
      </p:pic>
      <p:sp>
        <p:nvSpPr>
          <p:cNvPr id="2" name="Title 1"/>
          <p:cNvSpPr>
            <a:spLocks noGrp="1"/>
          </p:cNvSpPr>
          <p:nvPr>
            <p:ph type="title"/>
          </p:nvPr>
        </p:nvSpPr>
        <p:spPr/>
        <p:txBody>
          <a:bodyPr/>
          <a:lstStyle/>
          <a:p>
            <a:r>
              <a:rPr lang="en-US" dirty="0" smtClean="0">
                <a:solidFill>
                  <a:schemeClr val="accent6"/>
                </a:solidFill>
              </a:rPr>
              <a:t>Samuel Pepys</a:t>
            </a:r>
            <a:endParaRPr lang="en-US" dirty="0">
              <a:solidFill>
                <a:schemeClr val="accent6"/>
              </a:solidFill>
            </a:endParaRPr>
          </a:p>
        </p:txBody>
      </p:sp>
    </p:spTree>
    <p:extLst>
      <p:ext uri="{BB962C8B-B14F-4D97-AF65-F5344CB8AC3E}">
        <p14:creationId xmlns:p14="http://schemas.microsoft.com/office/powerpoint/2010/main" val="4067755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he reform bills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latin typeface="Blackadder ITC" pitchFamily="82" charset="0"/>
              </a:rPr>
              <a:t>he three Reform Acts, of 1832, 1867, and 1884, all extended voting rights to previously disfranchised citizens. </a:t>
            </a:r>
          </a:p>
          <a:p>
            <a:r>
              <a:rPr lang="en-US" dirty="0" smtClean="0">
                <a:latin typeface="Blackadder ITC" pitchFamily="82" charset="0"/>
              </a:rPr>
              <a:t>The first act, which was the most controversial, reapportioned representation in Parliament in a way fairer to the cities of the industrial north, which had experienced tremendous growth, and did away with "rotten" and "pocket" boroughs like Old Sarum, which with only seven voters (all controlled by the local squire) was still sending two members to Parliament. </a:t>
            </a:r>
          </a:p>
          <a:p>
            <a:r>
              <a:rPr lang="en-US" dirty="0" smtClean="0">
                <a:latin typeface="Blackadder ITC" pitchFamily="82" charset="0"/>
              </a:rPr>
              <a:t>This act not only re-apportioned representation in Parliament, thus making that body more accurately represent the citizens of the country, but also gave the power of voting to those lower in the social and economic scale, for the act extended the right to vote to any man owning a household.</a:t>
            </a:r>
            <a:endParaRPr lang="en-US" dirty="0">
              <a:latin typeface="Blackadder ITC" pitchFamily="82" charset="0"/>
            </a:endParaRPr>
          </a:p>
        </p:txBody>
      </p:sp>
    </p:spTree>
    <p:extLst>
      <p:ext uri="{BB962C8B-B14F-4D97-AF65-F5344CB8AC3E}">
        <p14:creationId xmlns:p14="http://schemas.microsoft.com/office/powerpoint/2010/main" val="2771757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popular Mr. Dickens</a:t>
            </a:r>
            <a:endParaRPr lang="en-US" dirty="0"/>
          </a:p>
        </p:txBody>
      </p:sp>
      <p:sp>
        <p:nvSpPr>
          <p:cNvPr id="5" name="Content Placeholder 4"/>
          <p:cNvSpPr>
            <a:spLocks noGrp="1"/>
          </p:cNvSpPr>
          <p:nvPr>
            <p:ph idx="1"/>
          </p:nvPr>
        </p:nvSpPr>
        <p:spPr/>
        <p:txBody>
          <a:bodyPr>
            <a:normAutofit fontScale="77500" lnSpcReduction="20000"/>
          </a:bodyPr>
          <a:lstStyle/>
          <a:p>
            <a:r>
              <a:rPr lang="en-US" dirty="0" smtClean="0">
                <a:latin typeface="Blackadder ITC" pitchFamily="82" charset="0"/>
              </a:rPr>
              <a:t>Mr. Dickens was born at Portsmouth, England, on 7th February, 1812. </a:t>
            </a:r>
          </a:p>
          <a:p>
            <a:r>
              <a:rPr lang="en-US" dirty="0" smtClean="0">
                <a:latin typeface="Blackadder ITC" pitchFamily="82" charset="0"/>
              </a:rPr>
              <a:t>His father was for many years a Paymaster in the British Navy; on his retirement he became a reporter on the London press, and it was through him that Mr. Dickens first connected himself with journalism. </a:t>
            </a:r>
          </a:p>
          <a:p>
            <a:r>
              <a:rPr lang="en-US" dirty="0" smtClean="0">
                <a:latin typeface="Blackadder ITC" pitchFamily="82" charset="0"/>
              </a:rPr>
              <a:t>His father's idea was that he should be an attorney; but a few months' work in a London office satisfied any longings he may have had for distinction in that profession.</a:t>
            </a:r>
          </a:p>
          <a:p>
            <a:r>
              <a:rPr lang="en-US" dirty="0" smtClean="0">
                <a:latin typeface="Blackadder ITC" pitchFamily="82" charset="0"/>
              </a:rPr>
              <a:t> Abandoning the law, he became a reporter on the Sun, and afterward on the Morning Chronicle; studied short-hand assiduously, and for some years had had his seat in the Reporters' Gallery in the House of Commons.</a:t>
            </a:r>
          </a:p>
          <a:p>
            <a:endParaRPr lang="en-US" dirty="0" smtClean="0"/>
          </a:p>
          <a:p>
            <a:endParaRPr lang="en-US" dirty="0"/>
          </a:p>
        </p:txBody>
      </p:sp>
    </p:spTree>
    <p:extLst>
      <p:ext uri="{BB962C8B-B14F-4D97-AF65-F5344CB8AC3E}">
        <p14:creationId xmlns:p14="http://schemas.microsoft.com/office/powerpoint/2010/main" val="1330065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r>
              <a:rPr lang="en-US" dirty="0" smtClean="0">
                <a:latin typeface="Blackadder ITC" pitchFamily="82" charset="0"/>
              </a:rPr>
              <a:t>Samuel Pepys was born in Salisbury Court off Fleet Street in London, on 23 February 1633. </a:t>
            </a:r>
          </a:p>
          <a:p>
            <a:r>
              <a:rPr lang="en-US" dirty="0" smtClean="0">
                <a:latin typeface="Blackadder ITC" pitchFamily="82" charset="0"/>
              </a:rPr>
              <a:t>His father, John, was a tailor who came from a family of good yeomen stock long-settled in Cambridge shire.</a:t>
            </a:r>
            <a:endParaRPr lang="en-US" dirty="0">
              <a:latin typeface="Blackadder ITC" pitchFamily="82" charset="0"/>
            </a:endParaRPr>
          </a:p>
        </p:txBody>
      </p:sp>
      <p:pic>
        <p:nvPicPr>
          <p:cNvPr id="9" name="Content Placeholder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572000" y="2133600"/>
            <a:ext cx="4572000" cy="4724400"/>
          </a:xfrm>
        </p:spPr>
      </p:pic>
    </p:spTree>
    <p:extLst>
      <p:ext uri="{BB962C8B-B14F-4D97-AF65-F5344CB8AC3E}">
        <p14:creationId xmlns:p14="http://schemas.microsoft.com/office/powerpoint/2010/main" val="612182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a:p>
        </p:txBody>
      </p:sp>
      <p:sp>
        <p:nvSpPr>
          <p:cNvPr id="5" name="Content Placeholder 4"/>
          <p:cNvSpPr>
            <a:spLocks noGrp="1"/>
          </p:cNvSpPr>
          <p:nvPr>
            <p:ph sz="half" idx="1"/>
          </p:nvPr>
        </p:nvSpPr>
        <p:spPr/>
        <p:txBody>
          <a:bodyPr/>
          <a:lstStyle/>
          <a:p>
            <a:r>
              <a:rPr lang="en-US" dirty="0" smtClean="0">
                <a:latin typeface="Blackadder ITC" pitchFamily="82" charset="0"/>
              </a:rPr>
              <a:t>Shortly afterwards Pepys acquired a clerkship in the Exchequer. </a:t>
            </a:r>
          </a:p>
          <a:p>
            <a:r>
              <a:rPr lang="en-US" dirty="0" smtClean="0">
                <a:latin typeface="Blackadder ITC" pitchFamily="82" charset="0"/>
              </a:rPr>
              <a:t>This job gave him a little money, and he married Elizabeth St Michel in 1655.</a:t>
            </a:r>
            <a:endParaRPr lang="en-US" dirty="0">
              <a:latin typeface="Blackadder ITC" pitchFamily="82" charset="0"/>
            </a:endParaRPr>
          </a:p>
        </p:txBody>
      </p:sp>
      <p:pic>
        <p:nvPicPr>
          <p:cNvPr id="10" name="Content Placeholder 9"/>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495801" y="1958180"/>
            <a:ext cx="4648200" cy="4899820"/>
          </a:xfrm>
        </p:spPr>
      </p:pic>
    </p:spTree>
    <p:extLst>
      <p:ext uri="{BB962C8B-B14F-4D97-AF65-F5344CB8AC3E}">
        <p14:creationId xmlns:p14="http://schemas.microsoft.com/office/powerpoint/2010/main" val="139033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5" name="Content Placeholder 4"/>
          <p:cNvSpPr>
            <a:spLocks noGrp="1"/>
          </p:cNvSpPr>
          <p:nvPr>
            <p:ph idx="1"/>
          </p:nvPr>
        </p:nvSpPr>
        <p:spPr/>
        <p:txBody>
          <a:bodyPr>
            <a:normAutofit/>
          </a:bodyPr>
          <a:lstStyle/>
          <a:p>
            <a:r>
              <a:rPr lang="en-US" dirty="0" smtClean="0">
                <a:latin typeface="Blackadder ITC" pitchFamily="82" charset="0"/>
              </a:rPr>
              <a:t>It was in this house that Pepys started to write his diary, at the age of 27.</a:t>
            </a:r>
          </a:p>
          <a:p>
            <a:r>
              <a:rPr lang="en-US" dirty="0" smtClean="0">
                <a:latin typeface="Blackadder ITC" pitchFamily="82" charset="0"/>
              </a:rPr>
              <a:t> He was 36 when fear of losing his eyesight forced him to end it.</a:t>
            </a:r>
          </a:p>
          <a:p>
            <a:r>
              <a:rPr lang="en-US" dirty="0" smtClean="0">
                <a:latin typeface="Blackadder ITC" pitchFamily="82" charset="0"/>
              </a:rPr>
              <a:t> In June 1660 he was appointed Clerk of the Acts to the Navy Board, a key post in what was probably the most important of all government departments, the royal dockyards.</a:t>
            </a:r>
            <a:endParaRPr lang="en-US" dirty="0">
              <a:latin typeface="Blackadder ITC" pitchFamily="82" charset="0"/>
            </a:endParaRPr>
          </a:p>
        </p:txBody>
      </p:sp>
    </p:spTree>
    <p:extLst>
      <p:ext uri="{BB962C8B-B14F-4D97-AF65-F5344CB8AC3E}">
        <p14:creationId xmlns:p14="http://schemas.microsoft.com/office/powerpoint/2010/main" val="1550447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5" name="Content Placeholder 4"/>
          <p:cNvSpPr>
            <a:spLocks noGrp="1"/>
          </p:cNvSpPr>
          <p:nvPr>
            <p:ph idx="1"/>
          </p:nvPr>
        </p:nvSpPr>
        <p:spPr/>
        <p:txBody>
          <a:bodyPr>
            <a:normAutofit/>
          </a:bodyPr>
          <a:lstStyle/>
          <a:p>
            <a:r>
              <a:rPr lang="en-US" dirty="0" smtClean="0">
                <a:latin typeface="Blackadder ITC" pitchFamily="82" charset="0"/>
              </a:rPr>
              <a:t>Pepys's diary is not so much a record of events as a re-creation of them. </a:t>
            </a:r>
          </a:p>
          <a:p>
            <a:r>
              <a:rPr lang="en-US" dirty="0" smtClean="0">
                <a:latin typeface="Blackadder ITC" pitchFamily="82" charset="0"/>
              </a:rPr>
              <a:t>Not all the passages are as picturesque as the famous set pieces in which he describes Charles II's coronation or the Great Fire of London, but there is no entry which does not, in some degree, display the same power of summoning back to life the events it relates. </a:t>
            </a:r>
          </a:p>
          <a:p>
            <a:endParaRPr lang="en-US" dirty="0" smtClean="0"/>
          </a:p>
          <a:p>
            <a:endParaRPr lang="en-US" dirty="0"/>
          </a:p>
        </p:txBody>
      </p:sp>
    </p:spTree>
    <p:extLst>
      <p:ext uri="{BB962C8B-B14F-4D97-AF65-F5344CB8AC3E}">
        <p14:creationId xmlns:p14="http://schemas.microsoft.com/office/powerpoint/2010/main" val="2636814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5" name="Content Placeholder 4"/>
          <p:cNvSpPr>
            <a:spLocks noGrp="1"/>
          </p:cNvSpPr>
          <p:nvPr>
            <p:ph idx="1"/>
          </p:nvPr>
        </p:nvSpPr>
        <p:spPr/>
        <p:txBody>
          <a:bodyPr>
            <a:normAutofit/>
          </a:bodyPr>
          <a:lstStyle/>
          <a:p>
            <a:r>
              <a:rPr lang="en-US" dirty="0" smtClean="0">
                <a:latin typeface="Blackadder ITC" pitchFamily="82" charset="0"/>
              </a:rPr>
              <a:t>The diary's contents are shaped also by another factor its geographical setting. </a:t>
            </a:r>
          </a:p>
          <a:p>
            <a:r>
              <a:rPr lang="en-US" dirty="0" smtClean="0">
                <a:latin typeface="Blackadder ITC" pitchFamily="82" charset="0"/>
              </a:rPr>
              <a:t>It is a London diary, with only occasional glimpses of the countryside. </a:t>
            </a:r>
          </a:p>
          <a:p>
            <a:r>
              <a:rPr lang="en-US" dirty="0" smtClean="0">
                <a:latin typeface="Blackadder ITC" pitchFamily="82" charset="0"/>
              </a:rPr>
              <a:t>Yet as a panorama of the seventeenth-century capital it is incomparable, more comprehensive than Boswell's account of the London a century later because Pepys moved in a wider world.</a:t>
            </a:r>
            <a:endParaRPr lang="en-US" dirty="0">
              <a:latin typeface="Blackadder ITC" pitchFamily="82" charset="0"/>
            </a:endParaRPr>
          </a:p>
        </p:txBody>
      </p:sp>
    </p:spTree>
    <p:extLst>
      <p:ext uri="{BB962C8B-B14F-4D97-AF65-F5344CB8AC3E}">
        <p14:creationId xmlns:p14="http://schemas.microsoft.com/office/powerpoint/2010/main" val="4288088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p:txBody>
          <a:bodyPr/>
          <a:lstStyle/>
          <a:p>
            <a:r>
              <a:rPr lang="en-US" dirty="0" smtClean="0">
                <a:solidFill>
                  <a:schemeClr val="bg1"/>
                </a:solidFill>
              </a:rPr>
              <a:t>The Victorian Period</a:t>
            </a:r>
            <a:endParaRPr lang="en-US" dirty="0">
              <a:solidFill>
                <a:schemeClr val="bg1"/>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47515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latin typeface="Blackadder ITC" pitchFamily="82" charset="0"/>
              </a:rPr>
              <a:t>The Victorian era is generally agreed to stretch through the reign of Queen Victoria (1837-1901).</a:t>
            </a:r>
          </a:p>
          <a:p>
            <a:r>
              <a:rPr lang="en-US" dirty="0" smtClean="0">
                <a:latin typeface="Blackadder ITC" pitchFamily="82" charset="0"/>
              </a:rPr>
              <a:t> It was a tremendously exciting period when many artistic styles, literary schools, as well as, social, political and religious movements flourished. </a:t>
            </a:r>
          </a:p>
          <a:p>
            <a:r>
              <a:rPr lang="en-US" dirty="0" smtClean="0">
                <a:latin typeface="Blackadder ITC" pitchFamily="82" charset="0"/>
              </a:rPr>
              <a:t>It was a time of prosperity, broad imperial expansion, and great political reform. It was also a time, which today we associate with "prudishness" and "repression". </a:t>
            </a:r>
          </a:p>
          <a:p>
            <a:r>
              <a:rPr lang="en-US" dirty="0" smtClean="0">
                <a:latin typeface="Blackadder ITC" pitchFamily="82" charset="0"/>
              </a:rPr>
              <a:t>Without a doubt, it was an extraordinarily complex age, that has sometimes been called the Second English Renaissance.</a:t>
            </a:r>
          </a:p>
          <a:p>
            <a:r>
              <a:rPr lang="en-US" dirty="0" smtClean="0">
                <a:latin typeface="Blackadder ITC" pitchFamily="82" charset="0"/>
              </a:rPr>
              <a:t> It is, however, also the beginning of Modern Times.</a:t>
            </a:r>
            <a:endParaRPr lang="en-US" dirty="0">
              <a:latin typeface="Blackadder ITC" pitchFamily="82" charset="0"/>
            </a:endParaRPr>
          </a:p>
        </p:txBody>
      </p:sp>
    </p:spTree>
    <p:extLst>
      <p:ext uri="{BB962C8B-B14F-4D97-AF65-F5344CB8AC3E}">
        <p14:creationId xmlns:p14="http://schemas.microsoft.com/office/powerpoint/2010/main" val="2289047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Improvements in diet</a:t>
            </a:r>
            <a:endParaRPr lang="en-US" dirty="0"/>
          </a:p>
        </p:txBody>
      </p:sp>
      <p:sp>
        <p:nvSpPr>
          <p:cNvPr id="3" name="Content Placeholder 2"/>
          <p:cNvSpPr>
            <a:spLocks noGrp="1"/>
          </p:cNvSpPr>
          <p:nvPr>
            <p:ph idx="1"/>
          </p:nvPr>
        </p:nvSpPr>
        <p:spPr/>
        <p:txBody>
          <a:bodyPr>
            <a:normAutofit fontScale="92500"/>
          </a:bodyPr>
          <a:lstStyle/>
          <a:p>
            <a:r>
              <a:rPr lang="en-US" dirty="0">
                <a:latin typeface="Blackadder ITC" pitchFamily="82" charset="0"/>
              </a:rPr>
              <a:t>H</a:t>
            </a:r>
            <a:r>
              <a:rPr lang="en-US" dirty="0" smtClean="0">
                <a:latin typeface="Blackadder ITC" pitchFamily="82" charset="0"/>
              </a:rPr>
              <a:t>is passage demonstrates both the frequent occurrence of typhus, cholera, typhoid and other such diseases during the Victorian Era, but also increased public interest in dealing with and preventing these scourges. </a:t>
            </a:r>
          </a:p>
          <a:p>
            <a:r>
              <a:rPr lang="en-US" dirty="0" smtClean="0">
                <a:latin typeface="Blackadder ITC" pitchFamily="82" charset="0"/>
              </a:rPr>
              <a:t>The industrialization and urbanization of England had a tremendous and often detrimental effect on its inhabitants. </a:t>
            </a:r>
          </a:p>
          <a:p>
            <a:r>
              <a:rPr lang="en-US" dirty="0" smtClean="0">
                <a:latin typeface="Blackadder ITC" pitchFamily="82" charset="0"/>
              </a:rPr>
              <a:t>Poor living conditions, sanitation and hygiene existed even for the wealthy, but especially among the impoverished who lived in tenements and slums veritable breeding grounds for diseases</a:t>
            </a:r>
            <a:endParaRPr lang="en-US" dirty="0">
              <a:latin typeface="Blackadder ITC" pitchFamily="82" charset="0"/>
            </a:endParaRPr>
          </a:p>
        </p:txBody>
      </p:sp>
    </p:spTree>
    <p:extLst>
      <p:ext uri="{BB962C8B-B14F-4D97-AF65-F5344CB8AC3E}">
        <p14:creationId xmlns:p14="http://schemas.microsoft.com/office/powerpoint/2010/main" val="2238844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751</Words>
  <Application>Microsoft Office PowerPoint</Application>
  <PresentationFormat>On-screen Show (4:3)</PresentationFormat>
  <Paragraphs>32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Samuel Pepys</vt:lpstr>
      <vt:lpstr>PowerPoint Presentation</vt:lpstr>
      <vt:lpstr>PowerPoint Presentation</vt:lpstr>
      <vt:lpstr>PowerPoint Presentation</vt:lpstr>
      <vt:lpstr>PowerPoint Presentation</vt:lpstr>
      <vt:lpstr>PowerPoint Presentation</vt:lpstr>
      <vt:lpstr>The Victorian Period</vt:lpstr>
      <vt:lpstr>PowerPoint Presentation</vt:lpstr>
      <vt:lpstr>Improvements in diet</vt:lpstr>
      <vt:lpstr>The reform bills</vt:lpstr>
      <vt:lpstr>The popular Mr. Dickens</vt:lpstr>
    </vt:vector>
  </TitlesOfParts>
  <Company>Virginia Beach City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Samuel P</dc:title>
  <dc:creator>REGANALD L ANDREWS (982)</dc:creator>
  <cp:lastModifiedBy>REGANALD L ANDREWS (982)</cp:lastModifiedBy>
  <cp:revision>6</cp:revision>
  <dcterms:created xsi:type="dcterms:W3CDTF">2011-07-28T14:21:25Z</dcterms:created>
  <dcterms:modified xsi:type="dcterms:W3CDTF">2011-07-28T15:38:19Z</dcterms:modified>
</cp:coreProperties>
</file>