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82" r:id="rId7"/>
    <p:sldId id="283" r:id="rId8"/>
    <p:sldId id="259" r:id="rId9"/>
    <p:sldId id="273" r:id="rId10"/>
    <p:sldId id="260" r:id="rId11"/>
    <p:sldId id="261" r:id="rId12"/>
    <p:sldId id="262" r:id="rId13"/>
    <p:sldId id="266" r:id="rId14"/>
    <p:sldId id="267" r:id="rId15"/>
    <p:sldId id="268" r:id="rId16"/>
    <p:sldId id="269" r:id="rId17"/>
    <p:sldId id="270" r:id="rId18"/>
    <p:sldId id="271" r:id="rId19"/>
    <p:sldId id="272" r:id="rId20"/>
    <p:sldId id="274" r:id="rId21"/>
    <p:sldId id="275" r:id="rId22"/>
    <p:sldId id="276" r:id="rId23"/>
    <p:sldId id="277" r:id="rId24"/>
    <p:sldId id="279" r:id="rId25"/>
    <p:sldId id="280" r:id="rId26"/>
    <p:sldId id="281" r:id="rId27"/>
    <p:sldId id="25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94660"/>
  </p:normalViewPr>
  <p:slideViewPr>
    <p:cSldViewPr>
      <p:cViewPr varScale="1">
        <p:scale>
          <a:sx n="83" d="100"/>
          <a:sy n="83" d="100"/>
        </p:scale>
        <p:origin x="-462"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F851945-AFE1-4544-8095-7388B2690246}" type="datetimeFigureOut">
              <a:rPr lang="en-US" smtClean="0"/>
              <a:pPr/>
              <a:t>10/18/2010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8612DAB-3E4C-49BF-8D2A-A71858729C5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851945-AFE1-4544-8095-7388B2690246}" type="datetimeFigureOut">
              <a:rPr lang="en-US" smtClean="0"/>
              <a:pPr/>
              <a:t>10/18/2010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12DAB-3E4C-49BF-8D2A-A71858729C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851945-AFE1-4544-8095-7388B2690246}" type="datetimeFigureOut">
              <a:rPr lang="en-US" smtClean="0"/>
              <a:pPr/>
              <a:t>10/18/2010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12DAB-3E4C-49BF-8D2A-A71858729C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851945-AFE1-4544-8095-7388B2690246}" type="datetimeFigureOut">
              <a:rPr lang="en-US" smtClean="0"/>
              <a:pPr/>
              <a:t>10/18/2010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12DAB-3E4C-49BF-8D2A-A71858729C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F851945-AFE1-4544-8095-7388B2690246}" type="datetimeFigureOut">
              <a:rPr lang="en-US" smtClean="0"/>
              <a:pPr/>
              <a:t>10/18/2010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12DAB-3E4C-49BF-8D2A-A71858729C5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F851945-AFE1-4544-8095-7388B2690246}" type="datetimeFigureOut">
              <a:rPr lang="en-US" smtClean="0"/>
              <a:pPr/>
              <a:t>10/18/2010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12DAB-3E4C-49BF-8D2A-A71858729C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F851945-AFE1-4544-8095-7388B2690246}" type="datetimeFigureOut">
              <a:rPr lang="en-US" smtClean="0"/>
              <a:pPr/>
              <a:t>10/18/2010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612DAB-3E4C-49BF-8D2A-A71858729C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F851945-AFE1-4544-8095-7388B2690246}" type="datetimeFigureOut">
              <a:rPr lang="en-US" smtClean="0"/>
              <a:pPr/>
              <a:t>10/18/2010</a:t>
            </a:fld>
            <a:endParaRPr lang="en-US"/>
          </a:p>
        </p:txBody>
      </p:sp>
      <p:sp>
        <p:nvSpPr>
          <p:cNvPr id="8" name="Slide Number Placeholder 7"/>
          <p:cNvSpPr>
            <a:spLocks noGrp="1"/>
          </p:cNvSpPr>
          <p:nvPr>
            <p:ph type="sldNum" sz="quarter" idx="11"/>
          </p:nvPr>
        </p:nvSpPr>
        <p:spPr/>
        <p:txBody>
          <a:bodyPr/>
          <a:lstStyle/>
          <a:p>
            <a:fld id="{68612DAB-3E4C-49BF-8D2A-A71858729C57}"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851945-AFE1-4544-8095-7388B2690246}" type="datetimeFigureOut">
              <a:rPr lang="en-US" smtClean="0"/>
              <a:pPr/>
              <a:t>10/18/2010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612DAB-3E4C-49BF-8D2A-A71858729C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F851945-AFE1-4544-8095-7388B2690246}" type="datetimeFigureOut">
              <a:rPr lang="en-US" smtClean="0"/>
              <a:pPr/>
              <a:t>10/18/2010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68612DAB-3E4C-49BF-8D2A-A71858729C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FF851945-AFE1-4544-8095-7388B2690246}" type="datetimeFigureOut">
              <a:rPr lang="en-US" smtClean="0"/>
              <a:pPr/>
              <a:t>10/18/2010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12DAB-3E4C-49BF-8D2A-A71858729C5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FF851945-AFE1-4544-8095-7388B2690246}" type="datetimeFigureOut">
              <a:rPr lang="en-US" smtClean="0"/>
              <a:pPr/>
              <a:t>10/18/2010</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8612DAB-3E4C-49BF-8D2A-A71858729C5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imgres?imgurl=http://www.kidspast.com/images/humanism.jpg&amp;imgrefurl=http://www.kidspast.com/world-history/0290-italians-old-ideas.php&amp;usg=__BcJrQqp87_QAjh3_3P19oemDYYI=&amp;h=360&amp;w=244&amp;sz=42&amp;hl=en&amp;start=5&amp;zoom=1&amp;itbs=1&amp;tbnid=S7hVb0usun7uBM:&amp;tbnh=121&amp;tbnw=82&amp;prev=/images?q=humanists&amp;hl=en&amp;gbv=2&amp;tbs=isch:1"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wsu.edu/~dee/REN/BACK.HTM" TargetMode="External"/><Relationship Id="rId2" Type="http://schemas.openxmlformats.org/officeDocument/2006/relationships/hyperlink" Target="http://ea.grolier.com/article?id=0330830-00" TargetMode="External"/><Relationship Id="rId1" Type="http://schemas.openxmlformats.org/officeDocument/2006/relationships/slideLayout" Target="../slideLayouts/slideLayout2.xml"/><Relationship Id="rId4" Type="http://schemas.openxmlformats.org/officeDocument/2006/relationships/hyperlink" Target="http://www.essortment.com/all/whatistheit_rgjm.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52800"/>
            <a:ext cx="6480048" cy="2301240"/>
          </a:xfrm>
        </p:spPr>
        <p:txBody>
          <a:bodyPr>
            <a:normAutofit fontScale="90000"/>
          </a:bodyPr>
          <a:lstStyle/>
          <a:p>
            <a:r>
              <a:rPr lang="en-US" dirty="0" smtClean="0"/>
              <a:t>Renaissance</a:t>
            </a:r>
            <a:br>
              <a:rPr lang="en-US" dirty="0" smtClean="0"/>
            </a:br>
            <a:r>
              <a:rPr lang="en-US" dirty="0" smtClean="0"/>
              <a:t/>
            </a:r>
            <a:br>
              <a:rPr lang="en-US" dirty="0" smtClean="0"/>
            </a:br>
            <a:r>
              <a:rPr lang="en-US" dirty="0" smtClean="0"/>
              <a:t/>
            </a:r>
            <a:br>
              <a:rPr lang="en-US" dirty="0" smtClean="0"/>
            </a:br>
            <a:r>
              <a:rPr lang="en-US" sz="1600" dirty="0" smtClean="0"/>
              <a:t>Nie Kao and Arielle Hankerson</a:t>
            </a:r>
            <a:endParaRPr lang="en-US" sz="1600" dirty="0"/>
          </a:p>
        </p:txBody>
      </p:sp>
      <p:sp>
        <p:nvSpPr>
          <p:cNvPr id="3" name="Subtitle 2"/>
          <p:cNvSpPr>
            <a:spLocks noGrp="1"/>
          </p:cNvSpPr>
          <p:nvPr>
            <p:ph type="subTitle" idx="1"/>
          </p:nvPr>
        </p:nvSpPr>
        <p:spPr/>
        <p:txBody>
          <a:bodyPr/>
          <a:lstStyle/>
          <a:p>
            <a:r>
              <a:rPr lang="en-US" dirty="0" smtClean="0"/>
              <a:t>Italian and Northern</a:t>
            </a:r>
            <a:endParaRPr lang="en-US"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1676400"/>
            <a:ext cx="3053868" cy="1418492"/>
          </a:xfrm>
        </p:spPr>
        <p:txBody>
          <a:bodyPr>
            <a:noAutofit/>
          </a:bodyPr>
          <a:lstStyle/>
          <a:p>
            <a:r>
              <a:rPr lang="en-US" sz="3200" dirty="0" smtClean="0"/>
              <a:t>The Renaissance began in the wealthy city-states of____.</a:t>
            </a:r>
            <a:endParaRPr lang="en-US" sz="3200" dirty="0"/>
          </a:p>
        </p:txBody>
      </p:sp>
      <p:pic>
        <p:nvPicPr>
          <p:cNvPr id="7170" name="Picture 2" descr="http://shakespeak.edublogs.org/files/2009/09/italy_map.jpg"/>
          <p:cNvPicPr>
            <a:picLocks noGrp="1" noChangeAspect="1" noChangeArrowheads="1"/>
          </p:cNvPicPr>
          <p:nvPr>
            <p:ph type="pic" idx="1"/>
          </p:nvPr>
        </p:nvPicPr>
        <p:blipFill>
          <a:blip r:embed="rId2" cstate="print"/>
          <a:srcRect l="5889" r="5889"/>
          <a:stretch>
            <a:fillRect/>
          </a:stretch>
        </p:blipFill>
        <p:spPr bwMode="auto">
          <a:xfrm>
            <a:off x="457200" y="381000"/>
            <a:ext cx="4114800" cy="4114800"/>
          </a:xfrm>
          <a:prstGeom prst="rect">
            <a:avLst/>
          </a:prstGeom>
          <a:noFill/>
        </p:spPr>
      </p:pic>
      <p:sp>
        <p:nvSpPr>
          <p:cNvPr id="4" name="Text Placeholder 3"/>
          <p:cNvSpPr>
            <a:spLocks noGrp="1"/>
          </p:cNvSpPr>
          <p:nvPr>
            <p:ph type="body" sz="half" idx="2"/>
          </p:nvPr>
        </p:nvSpPr>
        <p:spPr>
          <a:xfrm>
            <a:off x="5715000" y="4267200"/>
            <a:ext cx="3053866" cy="887435"/>
          </a:xfrm>
        </p:spPr>
        <p:txBody>
          <a:bodyPr>
            <a:normAutofit/>
          </a:bodyPr>
          <a:lstStyle/>
          <a:p>
            <a:r>
              <a:rPr lang="en-US" sz="3200" dirty="0" smtClean="0"/>
              <a:t>Italy</a:t>
            </a:r>
            <a:endParaRPr lang="en-US" sz="32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What Italian Renaissance artist painted the </a:t>
            </a:r>
            <a:r>
              <a:rPr lang="en-US" sz="2800" i="1" dirty="0" smtClean="0"/>
              <a:t>Mona Lisa </a:t>
            </a:r>
            <a:r>
              <a:rPr lang="en-US" sz="2800" dirty="0" smtClean="0"/>
              <a:t>as well as </a:t>
            </a:r>
            <a:r>
              <a:rPr lang="en-US" sz="2800" i="1" dirty="0" smtClean="0"/>
              <a:t>The Last Supper?</a:t>
            </a:r>
            <a:endParaRPr lang="en-US" sz="2800" i="1" dirty="0"/>
          </a:p>
        </p:txBody>
      </p:sp>
      <p:pic>
        <p:nvPicPr>
          <p:cNvPr id="6148" name="Picture 4" descr="http://www.artnewsblog.com/famous-paintings/mona-lisa/mona-lisa-painting.jpg"/>
          <p:cNvPicPr>
            <a:picLocks noGrp="1" noChangeAspect="1" noChangeArrowheads="1"/>
          </p:cNvPicPr>
          <p:nvPr>
            <p:ph type="pic" idx="1"/>
          </p:nvPr>
        </p:nvPicPr>
        <p:blipFill>
          <a:blip r:embed="rId2" cstate="print"/>
          <a:srcRect t="17833" b="17833"/>
          <a:stretch>
            <a:fillRect/>
          </a:stretch>
        </p:blipFill>
        <p:spPr bwMode="auto">
          <a:xfrm>
            <a:off x="1752600" y="3352800"/>
            <a:ext cx="2377690" cy="3124200"/>
          </a:xfrm>
          <a:prstGeom prst="rect">
            <a:avLst/>
          </a:prstGeom>
          <a:noFill/>
        </p:spPr>
      </p:pic>
      <p:sp>
        <p:nvSpPr>
          <p:cNvPr id="4" name="Text Placeholder 3"/>
          <p:cNvSpPr>
            <a:spLocks noGrp="1"/>
          </p:cNvSpPr>
          <p:nvPr>
            <p:ph type="body" sz="half" idx="2"/>
          </p:nvPr>
        </p:nvSpPr>
        <p:spPr>
          <a:xfrm>
            <a:off x="5562600" y="3581400"/>
            <a:ext cx="3053866" cy="2663482"/>
          </a:xfrm>
        </p:spPr>
        <p:txBody>
          <a:bodyPr>
            <a:normAutofit/>
          </a:bodyPr>
          <a:lstStyle/>
          <a:p>
            <a:r>
              <a:rPr lang="en-US" sz="2800" dirty="0" smtClean="0"/>
              <a:t>Leonardo DaVinci</a:t>
            </a:r>
            <a:endParaRPr lang="en-US" sz="2800" dirty="0"/>
          </a:p>
        </p:txBody>
      </p:sp>
      <p:pic>
        <p:nvPicPr>
          <p:cNvPr id="6150" name="Picture 6" descr="http://www.leonardo-da-vinci-biography.com/images/leonardo-da-vinci-paintings.002.jpg"/>
          <p:cNvPicPr>
            <a:picLocks noChangeAspect="1" noChangeArrowheads="1"/>
          </p:cNvPicPr>
          <p:nvPr/>
        </p:nvPicPr>
        <p:blipFill>
          <a:blip r:embed="rId3" cstate="print"/>
          <a:srcRect/>
          <a:stretch>
            <a:fillRect/>
          </a:stretch>
        </p:blipFill>
        <p:spPr bwMode="auto">
          <a:xfrm>
            <a:off x="457200" y="609600"/>
            <a:ext cx="4625975" cy="2380242"/>
          </a:xfrm>
          <a:prstGeom prst="rect">
            <a:avLst/>
          </a:prstGeom>
          <a:noFill/>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Who was the Italian humanists that wrote </a:t>
            </a:r>
            <a:r>
              <a:rPr lang="en-US" sz="2400" i="1" dirty="0" smtClean="0"/>
              <a:t>Sonnets to Laura, </a:t>
            </a:r>
            <a:r>
              <a:rPr lang="en-US" sz="2400" dirty="0" smtClean="0"/>
              <a:t>one of the greatest love poems of all time?</a:t>
            </a:r>
            <a:endParaRPr lang="en-US" sz="2400" dirty="0"/>
          </a:p>
        </p:txBody>
      </p:sp>
      <p:pic>
        <p:nvPicPr>
          <p:cNvPr id="5122" name="Picture 2" descr="http://petrarch.petersadlon.com/images/petrarch.gif"/>
          <p:cNvPicPr>
            <a:picLocks noGrp="1" noChangeAspect="1" noChangeArrowheads="1"/>
          </p:cNvPicPr>
          <p:nvPr>
            <p:ph type="pic" idx="1"/>
          </p:nvPr>
        </p:nvPicPr>
        <p:blipFill>
          <a:blip r:embed="rId2" cstate="print"/>
          <a:srcRect t="7028" b="7028"/>
          <a:stretch>
            <a:fillRect/>
          </a:stretch>
        </p:blipFill>
        <p:spPr bwMode="auto">
          <a:xfrm>
            <a:off x="685800" y="838200"/>
            <a:ext cx="4114800" cy="4114800"/>
          </a:xfrm>
          <a:prstGeom prst="rect">
            <a:avLst/>
          </a:prstGeom>
          <a:noFill/>
        </p:spPr>
      </p:pic>
      <p:sp>
        <p:nvSpPr>
          <p:cNvPr id="4" name="Text Placeholder 3"/>
          <p:cNvSpPr>
            <a:spLocks noGrp="1"/>
          </p:cNvSpPr>
          <p:nvPr>
            <p:ph type="body" sz="half" idx="2"/>
          </p:nvPr>
        </p:nvSpPr>
        <p:spPr>
          <a:xfrm>
            <a:off x="5486400" y="3505200"/>
            <a:ext cx="3053866" cy="2663482"/>
          </a:xfrm>
        </p:spPr>
        <p:txBody>
          <a:bodyPr>
            <a:normAutofit/>
          </a:bodyPr>
          <a:lstStyle/>
          <a:p>
            <a:r>
              <a:rPr lang="en-US" sz="2400" dirty="0" smtClean="0"/>
              <a:t>Francesco Petrarch</a:t>
            </a:r>
            <a:endParaRPr lang="en-US" sz="24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828800"/>
            <a:ext cx="3657600" cy="1253808"/>
          </a:xfrm>
        </p:spPr>
        <p:txBody>
          <a:bodyPr>
            <a:noAutofit/>
          </a:bodyPr>
          <a:lstStyle/>
          <a:p>
            <a:r>
              <a:rPr lang="en-US" sz="3600" dirty="0" smtClean="0"/>
              <a:t>The word “Renaissance” literally means_____.</a:t>
            </a:r>
            <a:endParaRPr lang="en-US" sz="3600" dirty="0"/>
          </a:p>
        </p:txBody>
      </p:sp>
      <p:sp>
        <p:nvSpPr>
          <p:cNvPr id="4" name="Text Placeholder 3"/>
          <p:cNvSpPr>
            <a:spLocks noGrp="1"/>
          </p:cNvSpPr>
          <p:nvPr>
            <p:ph type="body" sz="half" idx="2"/>
          </p:nvPr>
        </p:nvSpPr>
        <p:spPr>
          <a:xfrm>
            <a:off x="2743200" y="3733800"/>
            <a:ext cx="3053866" cy="2663482"/>
          </a:xfrm>
        </p:spPr>
        <p:txBody>
          <a:bodyPr>
            <a:normAutofit/>
          </a:bodyPr>
          <a:lstStyle/>
          <a:p>
            <a:r>
              <a:rPr lang="en-US" sz="3600" dirty="0" smtClean="0"/>
              <a:t>Rebirth</a:t>
            </a:r>
            <a:endParaRPr lang="en-US" sz="36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1676400"/>
            <a:ext cx="3053868" cy="1253808"/>
          </a:xfrm>
        </p:spPr>
        <p:txBody>
          <a:bodyPr>
            <a:noAutofit/>
          </a:bodyPr>
          <a:lstStyle/>
          <a:p>
            <a:r>
              <a:rPr lang="en-US" sz="3200" dirty="0" smtClean="0"/>
              <a:t>How did the Renaissance begin?</a:t>
            </a:r>
            <a:endParaRPr lang="en-US" sz="3200" dirty="0"/>
          </a:p>
        </p:txBody>
      </p:sp>
      <p:sp>
        <p:nvSpPr>
          <p:cNvPr id="4" name="Text Placeholder 3"/>
          <p:cNvSpPr>
            <a:spLocks noGrp="1"/>
          </p:cNvSpPr>
          <p:nvPr>
            <p:ph type="body" sz="half" idx="2"/>
          </p:nvPr>
        </p:nvSpPr>
        <p:spPr/>
        <p:txBody>
          <a:bodyPr>
            <a:normAutofit/>
          </a:bodyPr>
          <a:lstStyle/>
          <a:p>
            <a:r>
              <a:rPr lang="en-US" sz="2000" dirty="0" smtClean="0"/>
              <a:t>Medieval scholars began to study ancient history  and tried to bring everything they learned into harmony with Christian teachings.</a:t>
            </a:r>
            <a:endParaRPr lang="en-US" sz="2000" dirty="0"/>
          </a:p>
        </p:txBody>
      </p:sp>
      <p:pic>
        <p:nvPicPr>
          <p:cNvPr id="12290" name="Picture 2" descr="http://www.bcs.rochester.edu/people/daphne/Pictures/People/QuestionMark.jpg"/>
          <p:cNvPicPr>
            <a:picLocks noGrp="1" noChangeAspect="1" noChangeArrowheads="1"/>
          </p:cNvPicPr>
          <p:nvPr>
            <p:ph type="pic" idx="1"/>
          </p:nvPr>
        </p:nvPicPr>
        <p:blipFill>
          <a:blip r:embed="rId2" cstate="print"/>
          <a:srcRect l="161" r="161"/>
          <a:stretch>
            <a:fillRect/>
          </a:stretch>
        </p:blipFill>
        <p:spPr bwMode="auto">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What characterized the though of this era?</a:t>
            </a:r>
            <a:endParaRPr lang="en-US" sz="2400" dirty="0"/>
          </a:p>
        </p:txBody>
      </p:sp>
      <p:sp>
        <p:nvSpPr>
          <p:cNvPr id="4" name="Text Placeholder 3"/>
          <p:cNvSpPr>
            <a:spLocks noGrp="1"/>
          </p:cNvSpPr>
          <p:nvPr>
            <p:ph type="body" sz="half" idx="2"/>
          </p:nvPr>
        </p:nvSpPr>
        <p:spPr/>
        <p:txBody>
          <a:bodyPr>
            <a:normAutofit/>
          </a:bodyPr>
          <a:lstStyle/>
          <a:p>
            <a:r>
              <a:rPr lang="en-US" sz="2400" dirty="0" smtClean="0"/>
              <a:t>The Renaissance was marked by a renewed interest in ancient Greek and Roman literature and life.</a:t>
            </a:r>
            <a:endParaRPr lang="en-US" sz="2400" dirty="0"/>
          </a:p>
        </p:txBody>
      </p:sp>
      <p:pic>
        <p:nvPicPr>
          <p:cNvPr id="11266" name="Picture 2" descr="http://www.hs.ias.edu/classics/j0164087.gif"/>
          <p:cNvPicPr>
            <a:picLocks noGrp="1" noChangeAspect="1" noChangeArrowheads="1"/>
          </p:cNvPicPr>
          <p:nvPr>
            <p:ph type="pic" idx="1"/>
          </p:nvPr>
        </p:nvPicPr>
        <p:blipFill>
          <a:blip r:embed="rId2" cstate="print"/>
          <a:srcRect l="17176" r="17176"/>
          <a:stretch>
            <a:fillRect/>
          </a:stretch>
        </p:blipFill>
        <p:spPr bwMode="auto">
          <a:prstGeom prst="rect">
            <a:avLst/>
          </a:prstGeom>
          <a:noFill/>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Renaissance art differ from art of the middles ages? </a:t>
            </a:r>
            <a:endParaRPr lang="en-US" dirty="0"/>
          </a:p>
        </p:txBody>
      </p:sp>
      <p:sp>
        <p:nvSpPr>
          <p:cNvPr id="4" name="Text Placeholder 3"/>
          <p:cNvSpPr>
            <a:spLocks noGrp="1"/>
          </p:cNvSpPr>
          <p:nvPr>
            <p:ph type="body" sz="half" idx="2"/>
          </p:nvPr>
        </p:nvSpPr>
        <p:spPr/>
        <p:txBody>
          <a:bodyPr>
            <a:normAutofit fontScale="85000" lnSpcReduction="10000"/>
          </a:bodyPr>
          <a:lstStyle/>
          <a:p>
            <a:r>
              <a:rPr lang="en-US" sz="1800" dirty="0" smtClean="0"/>
              <a:t>Medieval paintings  stressed the world beyond everyday life, used formal figures to express religious concerns, and the backgrounds of most medieval paintings depicted the Holy Land. Renaissance artists created realistic scenes and images, depicted life-like human figures in their paintings, and used the well known Italian landscape as their backgrounds. Italian renaissance artists also used  the technique  known as perspective.</a:t>
            </a:r>
            <a:endParaRPr lang="en-US" sz="1800" dirty="0"/>
          </a:p>
        </p:txBody>
      </p:sp>
      <p:pic>
        <p:nvPicPr>
          <p:cNvPr id="10242" name="Picture 2" descr="http://booksofart.com/wp-content/gallery/renaissance-art/renaissance-art-09.jpg"/>
          <p:cNvPicPr>
            <a:picLocks noGrp="1" noChangeAspect="1" noChangeArrowheads="1"/>
          </p:cNvPicPr>
          <p:nvPr>
            <p:ph type="pic" idx="1"/>
          </p:nvPr>
        </p:nvPicPr>
        <p:blipFill>
          <a:blip r:embed="rId2" cstate="print"/>
          <a:srcRect l="12133" r="12133"/>
          <a:stretch>
            <a:fillRect/>
          </a:stretch>
        </p:blipFill>
        <p:spPr bwMode="auto">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Who wrote </a:t>
            </a:r>
            <a:r>
              <a:rPr lang="en-US" sz="3200" i="1" dirty="0" smtClean="0"/>
              <a:t>The Prince?</a:t>
            </a:r>
            <a:endParaRPr lang="en-US" sz="3200" dirty="0"/>
          </a:p>
        </p:txBody>
      </p:sp>
      <p:sp>
        <p:nvSpPr>
          <p:cNvPr id="4" name="Text Placeholder 3"/>
          <p:cNvSpPr>
            <a:spLocks noGrp="1"/>
          </p:cNvSpPr>
          <p:nvPr>
            <p:ph type="body" sz="half" idx="2"/>
          </p:nvPr>
        </p:nvSpPr>
        <p:spPr/>
        <p:txBody>
          <a:bodyPr>
            <a:normAutofit/>
          </a:bodyPr>
          <a:lstStyle/>
          <a:p>
            <a:r>
              <a:rPr lang="en-US" sz="2800" dirty="0" smtClean="0"/>
              <a:t>Niccolo Machiavelli</a:t>
            </a:r>
            <a:endParaRPr lang="en-US" sz="2800" dirty="0"/>
          </a:p>
        </p:txBody>
      </p:sp>
      <p:pic>
        <p:nvPicPr>
          <p:cNvPr id="9218" name="Picture 2" descr="http://upload.wikimedia.org/wikipedia/commons/4/48/Niccolo_Machiavelli_1.jpg"/>
          <p:cNvPicPr>
            <a:picLocks noGrp="1" noChangeAspect="1" noChangeArrowheads="1"/>
          </p:cNvPicPr>
          <p:nvPr>
            <p:ph type="pic" idx="1"/>
          </p:nvPr>
        </p:nvPicPr>
        <p:blipFill>
          <a:blip r:embed="rId2" cstate="print"/>
          <a:srcRect t="12891" b="12891"/>
          <a:stretch>
            <a:fillRect/>
          </a:stretch>
        </p:blipFill>
        <p:spPr bwMode="auto">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ere the ideas of the Italian Renaissance spread to other parts of Europe?</a:t>
            </a:r>
            <a:endParaRPr lang="en-US" dirty="0"/>
          </a:p>
        </p:txBody>
      </p:sp>
      <p:sp>
        <p:nvSpPr>
          <p:cNvPr id="4" name="Text Placeholder 3"/>
          <p:cNvSpPr>
            <a:spLocks noGrp="1"/>
          </p:cNvSpPr>
          <p:nvPr>
            <p:ph type="body" sz="half" idx="2"/>
          </p:nvPr>
        </p:nvSpPr>
        <p:spPr/>
        <p:txBody>
          <a:bodyPr>
            <a:normAutofit/>
          </a:bodyPr>
          <a:lstStyle/>
          <a:p>
            <a:r>
              <a:rPr lang="en-US" sz="1800" dirty="0" smtClean="0"/>
              <a:t>Ideas spread through mountain passes in the Alps, as well as being passed by way of the Danube, Rhine, and Rhone rivers from Northern European students who had studied in Italy.</a:t>
            </a:r>
          </a:p>
        </p:txBody>
      </p:sp>
      <p:pic>
        <p:nvPicPr>
          <p:cNvPr id="8194" name="Picture 2" descr="http://www.stayinpiedmont.com/NewFiles/alps-monte-bianco-2.jpg"/>
          <p:cNvPicPr>
            <a:picLocks noGrp="1" noChangeAspect="1" noChangeArrowheads="1"/>
          </p:cNvPicPr>
          <p:nvPr>
            <p:ph type="pic" idx="1"/>
          </p:nvPr>
        </p:nvPicPr>
        <p:blipFill>
          <a:blip r:embed="rId2" cstate="print"/>
          <a:srcRect l="17444" r="17444"/>
          <a:stretch>
            <a:fillRect/>
          </a:stretch>
        </p:blipFill>
        <p:spPr bwMode="auto">
          <a:prstGeom prst="rect">
            <a:avLst/>
          </a:prstGeom>
          <a:noFill/>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In what way did northern Renaissance writers differ from Italian humanists? </a:t>
            </a:r>
            <a:endParaRPr lang="en-US" sz="2400" dirty="0"/>
          </a:p>
        </p:txBody>
      </p:sp>
      <p:sp>
        <p:nvSpPr>
          <p:cNvPr id="4" name="Text Placeholder 3"/>
          <p:cNvSpPr>
            <a:spLocks noGrp="1"/>
          </p:cNvSpPr>
          <p:nvPr>
            <p:ph type="body" sz="half" idx="2"/>
          </p:nvPr>
        </p:nvSpPr>
        <p:spPr/>
        <p:txBody>
          <a:bodyPr>
            <a:normAutofit/>
          </a:bodyPr>
          <a:lstStyle/>
          <a:p>
            <a:r>
              <a:rPr lang="en-US" sz="1800" dirty="0" smtClean="0"/>
              <a:t>Unlike Italian humanists, the Northern humanists were interested in the early Christian period as well as early Greek and Roman culture.</a:t>
            </a:r>
            <a:endParaRPr lang="en-US" sz="1800" dirty="0"/>
          </a:p>
        </p:txBody>
      </p:sp>
      <p:pic>
        <p:nvPicPr>
          <p:cNvPr id="7170" name="Picture 2" descr="http://t1.gstatic.com/images?q=tbn:S7hVb0usun7uBM:http://www.kidspast.com/images/humanism.jpg">
            <a:hlinkClick r:id="rId2"/>
          </p:cNvPr>
          <p:cNvPicPr>
            <a:picLocks noGrp="1" noChangeAspect="1" noChangeArrowheads="1"/>
          </p:cNvPicPr>
          <p:nvPr>
            <p:ph type="pic" idx="1"/>
          </p:nvPr>
        </p:nvPicPr>
        <p:blipFill>
          <a:blip r:embed="rId3" cstate="print"/>
          <a:srcRect t="16116" b="16116"/>
          <a:stretch>
            <a:fillRect/>
          </a:stretch>
        </p:blipFill>
        <p:spPr bwMode="auto">
          <a:xfrm>
            <a:off x="838200" y="990600"/>
            <a:ext cx="4114800" cy="4114800"/>
          </a:xfrm>
          <a:prstGeom prst="rect">
            <a:avLst/>
          </a:prstGeom>
          <a:noFill/>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Where, When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Wealthy city-states of Italy</a:t>
            </a:r>
          </a:p>
          <a:p>
            <a:r>
              <a:rPr lang="en-US" dirty="0" smtClean="0"/>
              <a:t>Germany</a:t>
            </a:r>
          </a:p>
          <a:p>
            <a:r>
              <a:rPr lang="en-US" dirty="0" smtClean="0"/>
              <a:t>Netherlands </a:t>
            </a:r>
          </a:p>
          <a:p>
            <a:r>
              <a:rPr lang="en-US" dirty="0" smtClean="0"/>
              <a:t>France</a:t>
            </a:r>
          </a:p>
          <a:p>
            <a:r>
              <a:rPr lang="en-US" dirty="0" smtClean="0"/>
              <a:t>England</a:t>
            </a:r>
          </a:p>
          <a:p>
            <a:r>
              <a:rPr lang="en-US" dirty="0" smtClean="0"/>
              <a:t>Roughly 1350-1700</a:t>
            </a:r>
          </a:p>
          <a:p>
            <a:r>
              <a:rPr lang="en-US" dirty="0" smtClean="0"/>
              <a:t>Humanists</a:t>
            </a:r>
          </a:p>
          <a:p>
            <a:r>
              <a:rPr lang="en-US" dirty="0" smtClean="0"/>
              <a:t>Artists</a:t>
            </a:r>
          </a:p>
          <a:p>
            <a:r>
              <a:rPr lang="en-US" dirty="0" smtClean="0"/>
              <a:t>Writers</a:t>
            </a:r>
          </a:p>
          <a:p>
            <a:r>
              <a:rPr lang="en-US" dirty="0" smtClean="0"/>
              <a:t>Scholars</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wipe(down)">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Why did the printing press spread so quickly throughout Europe?</a:t>
            </a:r>
            <a:r>
              <a:rPr lang="en-US" dirty="0" smtClean="0"/>
              <a:t>	</a:t>
            </a:r>
            <a:endParaRPr lang="en-US" dirty="0"/>
          </a:p>
        </p:txBody>
      </p:sp>
      <p:sp>
        <p:nvSpPr>
          <p:cNvPr id="4" name="Text Placeholder 3"/>
          <p:cNvSpPr>
            <a:spLocks noGrp="1"/>
          </p:cNvSpPr>
          <p:nvPr>
            <p:ph type="body" sz="half" idx="2"/>
          </p:nvPr>
        </p:nvSpPr>
        <p:spPr/>
        <p:txBody>
          <a:bodyPr>
            <a:normAutofit/>
          </a:bodyPr>
          <a:lstStyle/>
          <a:p>
            <a:r>
              <a:rPr lang="en-US" sz="2000" dirty="0" smtClean="0"/>
              <a:t>It offered a faster way to spread information, as well as an easier way to transport in books instead of scrolls.</a:t>
            </a:r>
            <a:endParaRPr lang="en-US" sz="2000" dirty="0"/>
          </a:p>
        </p:txBody>
      </p:sp>
      <p:pic>
        <p:nvPicPr>
          <p:cNvPr id="6146" name="Picture 2" descr="http://www.wikipublisher.org/wiki/uploads/TipOfTheWeek/gutenberg.jpg"/>
          <p:cNvPicPr>
            <a:picLocks noGrp="1" noChangeAspect="1" noChangeArrowheads="1"/>
          </p:cNvPicPr>
          <p:nvPr>
            <p:ph type="pic" idx="1"/>
          </p:nvPr>
        </p:nvPicPr>
        <p:blipFill>
          <a:blip r:embed="rId2" cstate="print"/>
          <a:srcRect t="12644" b="12644"/>
          <a:stretch>
            <a:fillRect/>
          </a:stretch>
        </p:blipFill>
        <p:spPr bwMode="auto">
          <a:xfrm>
            <a:off x="1066800" y="990600"/>
            <a:ext cx="4114800" cy="41148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did religion influence Renaissance art and thought?</a:t>
            </a:r>
            <a:endParaRPr lang="en-US" dirty="0"/>
          </a:p>
        </p:txBody>
      </p:sp>
      <p:sp>
        <p:nvSpPr>
          <p:cNvPr id="4" name="Text Placeholder 3"/>
          <p:cNvSpPr>
            <a:spLocks noGrp="1"/>
          </p:cNvSpPr>
          <p:nvPr>
            <p:ph type="body" sz="half" idx="2"/>
          </p:nvPr>
        </p:nvSpPr>
        <p:spPr/>
        <p:txBody>
          <a:bodyPr>
            <a:normAutofit/>
          </a:bodyPr>
          <a:lstStyle/>
          <a:p>
            <a:r>
              <a:rPr lang="en-US" sz="1600" dirty="0" smtClean="0"/>
              <a:t>Most Renaissance artists, scholars, and humanists tried to bring together  Christian teachings with their art, without going against the church.</a:t>
            </a:r>
          </a:p>
        </p:txBody>
      </p:sp>
      <p:pic>
        <p:nvPicPr>
          <p:cNvPr id="4098" name="Picture 2" descr="http://www.teslasociety.com/pictures/sistine.jpg"/>
          <p:cNvPicPr>
            <a:picLocks noGrp="1" noChangeAspect="1" noChangeArrowheads="1"/>
          </p:cNvPicPr>
          <p:nvPr>
            <p:ph type="pic" idx="1"/>
          </p:nvPr>
        </p:nvPicPr>
        <p:blipFill>
          <a:blip r:embed="rId2" cstate="print"/>
          <a:srcRect t="14824" b="14824"/>
          <a:stretch>
            <a:fillRect/>
          </a:stretch>
        </p:blipFill>
        <p:spPr bwMode="auto">
          <a:xfrm>
            <a:off x="914400" y="990600"/>
            <a:ext cx="4114800" cy="41148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ethical issues did humanists struggle with during the Italian Renaissance?</a:t>
            </a:r>
            <a:endParaRPr lang="en-US" dirty="0"/>
          </a:p>
        </p:txBody>
      </p:sp>
      <p:sp>
        <p:nvSpPr>
          <p:cNvPr id="4" name="Text Placeholder 3"/>
          <p:cNvSpPr>
            <a:spLocks noGrp="1"/>
          </p:cNvSpPr>
          <p:nvPr>
            <p:ph type="body" sz="half" idx="2"/>
          </p:nvPr>
        </p:nvSpPr>
        <p:spPr/>
        <p:txBody>
          <a:bodyPr>
            <a:normAutofit/>
          </a:bodyPr>
          <a:lstStyle/>
          <a:p>
            <a:r>
              <a:rPr lang="en-US" sz="2000" dirty="0" smtClean="0"/>
              <a:t>They were trying to spread realistic ideas without going against the church.</a:t>
            </a:r>
            <a:endParaRPr lang="en-US" sz="2000" dirty="0"/>
          </a:p>
        </p:txBody>
      </p:sp>
      <p:pic>
        <p:nvPicPr>
          <p:cNvPr id="3074" name="Picture 2" descr="http://www.newlifeontheweb.net/images/cross.jpg"/>
          <p:cNvPicPr>
            <a:picLocks noGrp="1" noChangeAspect="1" noChangeArrowheads="1"/>
          </p:cNvPicPr>
          <p:nvPr>
            <p:ph type="pic" idx="1"/>
          </p:nvPr>
        </p:nvPicPr>
        <p:blipFill>
          <a:blip r:embed="rId2" cstate="print"/>
          <a:srcRect l="12375" r="12375"/>
          <a:stretch>
            <a:fillRect/>
          </a:stretch>
        </p:blipFill>
        <p:spPr bwMode="auto">
          <a:xfrm>
            <a:off x="990600" y="990600"/>
            <a:ext cx="4114800" cy="4114800"/>
          </a:xfrm>
          <a:prstGeom prst="rect">
            <a:avLst/>
          </a:prstGeom>
          <a:noFill/>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were the events that Led to the </a:t>
            </a:r>
            <a:r>
              <a:rPr lang="en-US" smtClean="0"/>
              <a:t>Renaissance in Italy</a:t>
            </a:r>
            <a:r>
              <a:rPr lang="en-US" dirty="0" smtClean="0"/>
              <a:t>?</a:t>
            </a:r>
            <a:endParaRPr lang="en-US" dirty="0"/>
          </a:p>
        </p:txBody>
      </p:sp>
      <p:sp>
        <p:nvSpPr>
          <p:cNvPr id="4" name="Text Placeholder 3"/>
          <p:cNvSpPr>
            <a:spLocks noGrp="1"/>
          </p:cNvSpPr>
          <p:nvPr>
            <p:ph type="body" sz="half" idx="2"/>
          </p:nvPr>
        </p:nvSpPr>
        <p:spPr/>
        <p:txBody>
          <a:bodyPr>
            <a:noAutofit/>
          </a:bodyPr>
          <a:lstStyle/>
          <a:p>
            <a:r>
              <a:rPr lang="en-US" sz="1400" dirty="0" smtClean="0"/>
              <a:t>Some sources suggest it was natural that the Renaissance took place. Especially beginning in Italy where ruins of the Roman Empire reminded the Italians of Roman glory. The crusades and trade had brought them into contact with the Byzantine civilization, whose scholars had preserved Greek and Roman learning. Trade with southwestern Asia and Africa helped Italians learn of Arab and African achievements in science and medicine. This encouraged curiosity and the search for new knowledge among some Italian thinkers.</a:t>
            </a:r>
            <a:endParaRPr lang="en-US" sz="1400" dirty="0"/>
          </a:p>
        </p:txBody>
      </p:sp>
      <p:pic>
        <p:nvPicPr>
          <p:cNvPr id="2050" name="Picture 2" descr="http://www.comp-archaeology.org/EuropeMapCAWEB.gif"/>
          <p:cNvPicPr>
            <a:picLocks noGrp="1" noChangeAspect="1" noChangeArrowheads="1"/>
          </p:cNvPicPr>
          <p:nvPr>
            <p:ph type="pic" idx="1"/>
          </p:nvPr>
        </p:nvPicPr>
        <p:blipFill>
          <a:blip r:embed="rId2" cstate="print"/>
          <a:srcRect l="13235" r="13235"/>
          <a:stretch>
            <a:fillRect/>
          </a:stretch>
        </p:blipFill>
        <p:spPr bwMode="auto">
          <a:xfrm>
            <a:off x="533400" y="838200"/>
            <a:ext cx="4114800" cy="41148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lstStyle/>
          <a:p>
            <a:r>
              <a:rPr lang="en-US" sz="1800" dirty="0" smtClean="0">
                <a:solidFill>
                  <a:srgbClr val="FFC000"/>
                </a:solidFill>
              </a:rPr>
              <a:t>Gilmore, Myron P. “Renaissance.” </a:t>
            </a:r>
            <a:r>
              <a:rPr lang="en-US" sz="1800" i="1" dirty="0" smtClean="0">
                <a:solidFill>
                  <a:srgbClr val="FFC000"/>
                </a:solidFill>
              </a:rPr>
              <a:t>Encyclopedia Americana. </a:t>
            </a:r>
            <a:r>
              <a:rPr lang="en-US" sz="1800" dirty="0" smtClean="0">
                <a:solidFill>
                  <a:srgbClr val="FFC000"/>
                </a:solidFill>
              </a:rPr>
              <a:t>2010. Grolier Online. 1 Oct. 2010 &lt;</a:t>
            </a:r>
            <a:r>
              <a:rPr lang="en-US" sz="1800" dirty="0" smtClean="0">
                <a:solidFill>
                  <a:srgbClr val="FFC000"/>
                </a:solidFill>
                <a:hlinkClick r:id="rId2"/>
              </a:rPr>
              <a:t>http://ea.grolier.com/article?id=0330830-00</a:t>
            </a:r>
            <a:r>
              <a:rPr lang="en-US" sz="1800" dirty="0" smtClean="0">
                <a:solidFill>
                  <a:srgbClr val="FFC000"/>
                </a:solidFill>
              </a:rPr>
              <a:t>&gt;.</a:t>
            </a:r>
          </a:p>
          <a:p>
            <a:r>
              <a:rPr lang="en-US" sz="1800" dirty="0" smtClean="0">
                <a:solidFill>
                  <a:srgbClr val="FFC000"/>
                </a:solidFill>
              </a:rPr>
              <a:t>Hooker, Richard. “ Backgrounds to the Italian Renaissance.” 1996. 1 Oct. 2010 &lt;</a:t>
            </a:r>
            <a:r>
              <a:rPr lang="en-US" sz="1800" dirty="0" smtClean="0">
                <a:solidFill>
                  <a:srgbClr val="FFC000"/>
                </a:solidFill>
                <a:hlinkClick r:id="rId3"/>
              </a:rPr>
              <a:t>http://wsu.edu/~dee/REN/BACK.HTM</a:t>
            </a:r>
            <a:r>
              <a:rPr lang="en-US" sz="1800" dirty="0" smtClean="0">
                <a:solidFill>
                  <a:srgbClr val="FFC000"/>
                </a:solidFill>
              </a:rPr>
              <a:t>&gt;.</a:t>
            </a:r>
          </a:p>
          <a:p>
            <a:r>
              <a:rPr lang="en-US" sz="1800" i="1" dirty="0" smtClean="0">
                <a:solidFill>
                  <a:srgbClr val="FFC000"/>
                </a:solidFill>
              </a:rPr>
              <a:t>Modern World Holt World History the Human Journey. </a:t>
            </a:r>
            <a:r>
              <a:rPr lang="en-US" sz="1800" dirty="0" smtClean="0">
                <a:solidFill>
                  <a:srgbClr val="FFC000"/>
                </a:solidFill>
              </a:rPr>
              <a:t>Austin: Holt, Rhinehart, and Winston, 2005.</a:t>
            </a:r>
          </a:p>
          <a:p>
            <a:r>
              <a:rPr lang="en-US" sz="1800" dirty="0" smtClean="0">
                <a:solidFill>
                  <a:srgbClr val="FFC000"/>
                </a:solidFill>
              </a:rPr>
              <a:t>Spodek, Howard. </a:t>
            </a:r>
            <a:r>
              <a:rPr lang="en-US" sz="1800" i="1" dirty="0" smtClean="0">
                <a:solidFill>
                  <a:srgbClr val="FFC000"/>
                </a:solidFill>
              </a:rPr>
              <a:t>The World’s History Third Edition Combined Volume. </a:t>
            </a:r>
            <a:r>
              <a:rPr lang="en-US" sz="1800" dirty="0" smtClean="0">
                <a:solidFill>
                  <a:srgbClr val="FFC000"/>
                </a:solidFill>
              </a:rPr>
              <a:t>Upper Saddle River, N.J.: Pearson Prentice Hall, 2006, 2001, 1996.</a:t>
            </a:r>
          </a:p>
          <a:p>
            <a:r>
              <a:rPr lang="en-US" sz="1800" dirty="0" smtClean="0">
                <a:solidFill>
                  <a:srgbClr val="FFC000"/>
                </a:solidFill>
              </a:rPr>
              <a:t>“What is the Italian Renaissance.” 2002. 1 Oct. 2010 &lt;</a:t>
            </a:r>
            <a:r>
              <a:rPr lang="en-US" sz="1800" u="sng" dirty="0" smtClean="0">
                <a:solidFill>
                  <a:srgbClr val="FFC000"/>
                </a:solidFill>
              </a:rPr>
              <a:t>http://</a:t>
            </a:r>
            <a:r>
              <a:rPr lang="en-US" sz="1800" dirty="0" smtClean="0">
                <a:solidFill>
                  <a:srgbClr val="FFC000"/>
                </a:solidFill>
                <a:hlinkClick r:id="rId4"/>
              </a:rPr>
              <a:t>www.essortment.com/all/whatistheit_rgjm.htm</a:t>
            </a:r>
            <a:r>
              <a:rPr lang="en-US" sz="1800" dirty="0" smtClean="0">
                <a:solidFill>
                  <a:srgbClr val="FFC000"/>
                </a:solidFill>
              </a:rPr>
              <a:t>&gt;.</a:t>
            </a:r>
          </a:p>
          <a:p>
            <a:endParaRPr lang="en-US" sz="1800"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People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Niccolo Machiavelli- humanist, wrote </a:t>
            </a:r>
            <a:r>
              <a:rPr lang="en-US" i="1" dirty="0" smtClean="0"/>
              <a:t>The Prince</a:t>
            </a:r>
            <a:r>
              <a:rPr lang="en-US" dirty="0" smtClean="0"/>
              <a:t>, the book described government not by lofty ideals but how it actually worked.</a:t>
            </a:r>
          </a:p>
          <a:p>
            <a:r>
              <a:rPr lang="en-US" dirty="0" smtClean="0"/>
              <a:t>Leonardo DaVinci- architect, engineer, painter, sculptor, scientist, </a:t>
            </a:r>
            <a:r>
              <a:rPr lang="en-US" i="1" dirty="0" smtClean="0"/>
              <a:t>The Last Supper, Mona Lisa</a:t>
            </a:r>
            <a:endParaRPr lang="en-US" dirty="0" smtClean="0"/>
          </a:p>
          <a:p>
            <a:r>
              <a:rPr lang="en-US" dirty="0" smtClean="0"/>
              <a:t>Michelangelo- painter, frescos in the Sistine Chapel of the Vatican, sculptor of David</a:t>
            </a:r>
          </a:p>
          <a:p>
            <a:r>
              <a:rPr lang="en-US" dirty="0" smtClean="0"/>
              <a:t>Petrarch- one of the first humanists, </a:t>
            </a:r>
            <a:r>
              <a:rPr lang="en-US" i="1" dirty="0" smtClean="0"/>
              <a:t>Sonnets to Laura</a:t>
            </a:r>
            <a:r>
              <a:rPr lang="en-US" dirty="0" smtClean="0"/>
              <a:t>, one of the greatest love poems of all time</a:t>
            </a:r>
          </a:p>
          <a:p>
            <a:r>
              <a:rPr lang="en-US" dirty="0" smtClean="0"/>
              <a:t>Johannes Gutenberg- invented the printing press which impacted economic, social, and technological aspects of society, threatened scribes professions, and spread humanists’ ideas to a large audience.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Important People (cont.)</a:t>
            </a:r>
            <a:endParaRPr lang="en-US" dirty="0"/>
          </a:p>
        </p:txBody>
      </p:sp>
      <p:sp>
        <p:nvSpPr>
          <p:cNvPr id="3" name="Content Placeholder 2"/>
          <p:cNvSpPr>
            <a:spLocks noGrp="1"/>
          </p:cNvSpPr>
          <p:nvPr>
            <p:ph idx="1"/>
          </p:nvPr>
        </p:nvSpPr>
        <p:spPr/>
        <p:txBody>
          <a:bodyPr>
            <a:noAutofit/>
          </a:bodyPr>
          <a:lstStyle/>
          <a:p>
            <a:r>
              <a:rPr lang="en-US" sz="1600" dirty="0" smtClean="0"/>
              <a:t>Desiderius Erasmus- most influential humanist in northern Europe, believed the ideas of Christianity and classical civilization could be harmonized, used critical method of Italian humanists to study the Bible, criticized the Church's lack of spirituality, argued for a return of the original, simple message to Jesus, wrote </a:t>
            </a:r>
            <a:r>
              <a:rPr lang="en-US" sz="1600" i="1" dirty="0" smtClean="0"/>
              <a:t>The Praise of Folly,</a:t>
            </a:r>
            <a:r>
              <a:rPr lang="en-US" sz="1600" dirty="0" smtClean="0"/>
              <a:t> which ridiculed ignorance, superstition , and vice among Christians. Criticized fasting, pilgrimages to religious shrines, and even the interpretation of the Bible</a:t>
            </a:r>
          </a:p>
          <a:p>
            <a:r>
              <a:rPr lang="en-US" sz="1600" dirty="0" smtClean="0"/>
              <a:t>Thomas More- English humanist who had a similar view to Erasmus, 1516 published </a:t>
            </a:r>
            <a:r>
              <a:rPr lang="en-US" sz="1600" i="1" dirty="0" smtClean="0"/>
              <a:t>Utopia</a:t>
            </a:r>
            <a:r>
              <a:rPr lang="en-US" sz="1600" dirty="0" smtClean="0"/>
              <a:t>, whi9ch condemned governments as corrupt and argued that private ownership of properties causes unnecessary conflicts between people. He contrasted life in Europe with his description of an imaginary, ideal society. Was executed, because he refused to agree that the king was the supreme head of the church in England. Catholic church made him a saint for his faith and service to the church.</a:t>
            </a:r>
          </a:p>
          <a:p>
            <a:r>
              <a:rPr lang="en-US" sz="1600" dirty="0" smtClean="0"/>
              <a:t>Christopher Marlowe- wrote plays that tended to focus in human rather than godly actions.</a:t>
            </a:r>
          </a:p>
          <a:p>
            <a:r>
              <a:rPr lang="en-US" sz="1600" dirty="0" smtClean="0"/>
              <a:t>William Shakespeare- built on the traditions established by Marlowe and other playwright, his strength was his ability to transform well-known stories into dramatic masterpieces(</a:t>
            </a:r>
            <a:r>
              <a:rPr lang="en-US" sz="1600" i="1" dirty="0" smtClean="0"/>
              <a:t>Hamlet, Romeo and Juliet, Macbeth</a:t>
            </a:r>
            <a:r>
              <a:rPr lang="en-US" sz="1600" dirty="0" smtClean="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a:t>
            </a:r>
            <a:endParaRPr lang="en-US" dirty="0"/>
          </a:p>
        </p:txBody>
      </p:sp>
      <p:sp>
        <p:nvSpPr>
          <p:cNvPr id="3" name="Content Placeholder 2"/>
          <p:cNvSpPr>
            <a:spLocks noGrp="1"/>
          </p:cNvSpPr>
          <p:nvPr>
            <p:ph idx="1"/>
          </p:nvPr>
        </p:nvSpPr>
        <p:spPr/>
        <p:txBody>
          <a:bodyPr/>
          <a:lstStyle/>
          <a:p>
            <a:r>
              <a:rPr lang="en-US" dirty="0" smtClean="0"/>
              <a:t>The renaissance, or “rebirth”, was a philosophical and artistic movement and the era in which that movement flourishes</a:t>
            </a:r>
          </a:p>
          <a:p>
            <a:r>
              <a:rPr lang="en-US" dirty="0" smtClean="0"/>
              <a:t>Marked by a renewed interest in ancient Greek and Roman literature and life</a:t>
            </a:r>
          </a:p>
          <a:p>
            <a:r>
              <a:rPr lang="en-US" dirty="0" smtClean="0"/>
              <a:t>Medieval scholars had studied ancient history and tried to bring everything they learned into harmony with Christian </a:t>
            </a:r>
            <a:r>
              <a:rPr lang="en-US" dirty="0" err="1" smtClean="0"/>
              <a:t>teachingc</a:t>
            </a:r>
            <a:r>
              <a:rPr lang="en-US" dirty="0" smtClean="0"/>
              <a:t>.</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How</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Some sources suggest it was natural that the Renaissance took place. Especially beginning in Italy where ruins of the Roman Empire reminded the Italians of Roman glory. The crusades and trade had brought them into contact with the Byzantine civilization, whose scholars had preserved Greek and Roman learning. Trade with southwestern Asia and Africa helped Italians learn of Arab and African achievements in science and medicine. This encouraged curiosity and the search for new knowledge among some Italian thinkers, later spreading to northern Europe by way of mountain passes and rivers.</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Comparative</a:t>
            </a:r>
            <a:endParaRPr lang="en-US" dirty="0"/>
          </a:p>
        </p:txBody>
      </p:sp>
      <p:sp>
        <p:nvSpPr>
          <p:cNvPr id="3" name="Text Placeholder 2"/>
          <p:cNvSpPr>
            <a:spLocks noGrp="1"/>
          </p:cNvSpPr>
          <p:nvPr>
            <p:ph type="body" idx="1"/>
          </p:nvPr>
        </p:nvSpPr>
        <p:spPr/>
        <p:txBody>
          <a:bodyPr/>
          <a:lstStyle/>
          <a:p>
            <a:r>
              <a:rPr lang="en-US" dirty="0" smtClean="0"/>
              <a:t>Italian</a:t>
            </a:r>
            <a:endParaRPr lang="en-US" dirty="0"/>
          </a:p>
        </p:txBody>
      </p:sp>
      <p:sp>
        <p:nvSpPr>
          <p:cNvPr id="4" name="Text Placeholder 3"/>
          <p:cNvSpPr>
            <a:spLocks noGrp="1"/>
          </p:cNvSpPr>
          <p:nvPr>
            <p:ph type="body" sz="half" idx="3"/>
          </p:nvPr>
        </p:nvSpPr>
        <p:spPr/>
        <p:txBody>
          <a:bodyPr/>
          <a:lstStyle/>
          <a:p>
            <a:r>
              <a:rPr lang="en-US" dirty="0" smtClean="0"/>
              <a:t>Northern</a:t>
            </a:r>
            <a:endParaRPr lang="en-US" dirty="0"/>
          </a:p>
        </p:txBody>
      </p:sp>
      <p:sp>
        <p:nvSpPr>
          <p:cNvPr id="5" name="Content Placeholder 4"/>
          <p:cNvSpPr>
            <a:spLocks noGrp="1"/>
          </p:cNvSpPr>
          <p:nvPr>
            <p:ph sz="quarter" idx="2"/>
          </p:nvPr>
        </p:nvSpPr>
        <p:spPr/>
        <p:txBody>
          <a:bodyPr>
            <a:normAutofit lnSpcReduction="10000"/>
          </a:bodyPr>
          <a:lstStyle/>
          <a:p>
            <a:r>
              <a:rPr lang="en-US" dirty="0" smtClean="0"/>
              <a:t>Used perspective which made distant objects smaller than those in the foreground of the painting to create an illusion of depth on a flat canvas.</a:t>
            </a:r>
          </a:p>
          <a:p>
            <a:r>
              <a:rPr lang="en-US" dirty="0" smtClean="0"/>
              <a:t>Renaissance began in Italy</a:t>
            </a:r>
          </a:p>
          <a:p>
            <a:r>
              <a:rPr lang="en-US" dirty="0" smtClean="0"/>
              <a:t>Studied ancient history and tried to bring everything they learned into harmony with the church.</a:t>
            </a:r>
            <a:endParaRPr lang="en-US" dirty="0"/>
          </a:p>
        </p:txBody>
      </p:sp>
      <p:sp>
        <p:nvSpPr>
          <p:cNvPr id="6" name="Content Placeholder 5"/>
          <p:cNvSpPr>
            <a:spLocks noGrp="1"/>
          </p:cNvSpPr>
          <p:nvPr>
            <p:ph sz="quarter" idx="4"/>
          </p:nvPr>
        </p:nvSpPr>
        <p:spPr/>
        <p:txBody>
          <a:bodyPr>
            <a:normAutofit lnSpcReduction="10000"/>
          </a:bodyPr>
          <a:lstStyle/>
          <a:p>
            <a:r>
              <a:rPr lang="en-US" dirty="0" smtClean="0"/>
              <a:t>Unlike Italian humanists, Northern humanists were interested in the early Christian period, as well as early Greek and Roman culture.</a:t>
            </a:r>
          </a:p>
          <a:p>
            <a:r>
              <a:rPr lang="en-US" dirty="0" smtClean="0"/>
              <a:t>More outspoken in the agreement within the arts and church</a:t>
            </a:r>
          </a:p>
          <a:p>
            <a:r>
              <a:rPr lang="en-US" dirty="0" smtClean="0"/>
              <a:t>Renaissance later spread to northern Europe</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down)">
                                      <p:cBhvr>
                                        <p:cTn id="25" dur="500"/>
                                        <p:tgtEl>
                                          <p:spTgt spid="5">
                                            <p:txEl>
                                              <p:pRg st="0" end="0"/>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wipe(down)">
                                      <p:cBhvr>
                                        <p:cTn id="28" dur="500"/>
                                        <p:tgtEl>
                                          <p:spTgt spid="5">
                                            <p:txEl>
                                              <p:pRg st="1" end="1"/>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wipe(down)">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wipe(down)">
                                      <p:cBhvr>
                                        <p:cTn id="36" dur="500"/>
                                        <p:tgtEl>
                                          <p:spTgt spid="6">
                                            <p:txEl>
                                              <p:pRg st="0" end="0"/>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wipe(down)">
                                      <p:cBhvr>
                                        <p:cTn id="39" dur="500"/>
                                        <p:tgtEl>
                                          <p:spTgt spid="6">
                                            <p:txEl>
                                              <p:pRg st="1" end="1"/>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wipe(down)">
                                      <p:cBhvr>
                                        <p:cTn id="4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P spid="4" grpId="0" build="allAtOnce"/>
      <p:bldP spid="5" grpId="0" build="allAtOnce"/>
      <p:bldP spid="6"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Comparative</a:t>
            </a:r>
            <a:endParaRPr lang="en-US" dirty="0"/>
          </a:p>
        </p:txBody>
      </p:sp>
      <p:sp>
        <p:nvSpPr>
          <p:cNvPr id="3" name="Text Placeholder 2"/>
          <p:cNvSpPr>
            <a:spLocks noGrp="1"/>
          </p:cNvSpPr>
          <p:nvPr>
            <p:ph type="body" idx="1"/>
          </p:nvPr>
        </p:nvSpPr>
        <p:spPr/>
        <p:txBody>
          <a:bodyPr/>
          <a:lstStyle/>
          <a:p>
            <a:r>
              <a:rPr lang="en-US" dirty="0" smtClean="0"/>
              <a:t>Italian</a:t>
            </a:r>
            <a:endParaRPr lang="en-US" dirty="0"/>
          </a:p>
        </p:txBody>
      </p:sp>
      <p:sp>
        <p:nvSpPr>
          <p:cNvPr id="4" name="Text Placeholder 3"/>
          <p:cNvSpPr>
            <a:spLocks noGrp="1"/>
          </p:cNvSpPr>
          <p:nvPr>
            <p:ph type="body" sz="half" idx="3"/>
          </p:nvPr>
        </p:nvSpPr>
        <p:spPr/>
        <p:txBody>
          <a:bodyPr/>
          <a:lstStyle/>
          <a:p>
            <a:r>
              <a:rPr lang="en-US" dirty="0" smtClean="0"/>
              <a:t>Northern</a:t>
            </a:r>
            <a:endParaRPr lang="en-US" dirty="0"/>
          </a:p>
        </p:txBody>
      </p:sp>
      <p:sp>
        <p:nvSpPr>
          <p:cNvPr id="5" name="Content Placeholder 4"/>
          <p:cNvSpPr>
            <a:spLocks noGrp="1"/>
          </p:cNvSpPr>
          <p:nvPr>
            <p:ph sz="quarter" idx="2"/>
          </p:nvPr>
        </p:nvSpPr>
        <p:spPr/>
        <p:txBody>
          <a:bodyPr/>
          <a:lstStyle/>
          <a:p>
            <a:r>
              <a:rPr lang="en-US" dirty="0" smtClean="0"/>
              <a:t>Niccolo Machiavelli</a:t>
            </a:r>
          </a:p>
          <a:p>
            <a:r>
              <a:rPr lang="en-US" dirty="0" smtClean="0"/>
              <a:t>Leonardo DaVinci</a:t>
            </a:r>
          </a:p>
          <a:p>
            <a:r>
              <a:rPr lang="en-US" dirty="0" smtClean="0"/>
              <a:t>Michelangelo</a:t>
            </a:r>
          </a:p>
          <a:p>
            <a:r>
              <a:rPr lang="en-US" dirty="0" smtClean="0"/>
              <a:t>Petrarch</a:t>
            </a:r>
          </a:p>
          <a:p>
            <a:r>
              <a:rPr lang="en-US" dirty="0" smtClean="0"/>
              <a:t>Wealthy supported the arts</a:t>
            </a:r>
          </a:p>
          <a:p>
            <a:r>
              <a:rPr lang="en-US" dirty="0" smtClean="0"/>
              <a:t>Made a secular turn</a:t>
            </a:r>
          </a:p>
          <a:p>
            <a:r>
              <a:rPr lang="en-US" dirty="0" smtClean="0"/>
              <a:t>Used science in their art</a:t>
            </a:r>
          </a:p>
          <a:p>
            <a:r>
              <a:rPr lang="en-US" dirty="0" smtClean="0"/>
              <a:t>Antiquity </a:t>
            </a:r>
          </a:p>
          <a:p>
            <a:endParaRPr lang="en-US" dirty="0"/>
          </a:p>
        </p:txBody>
      </p:sp>
      <p:sp>
        <p:nvSpPr>
          <p:cNvPr id="6" name="Content Placeholder 5"/>
          <p:cNvSpPr>
            <a:spLocks noGrp="1"/>
          </p:cNvSpPr>
          <p:nvPr>
            <p:ph sz="quarter" idx="4"/>
          </p:nvPr>
        </p:nvSpPr>
        <p:spPr/>
        <p:txBody>
          <a:bodyPr/>
          <a:lstStyle/>
          <a:p>
            <a:r>
              <a:rPr lang="en-US" dirty="0" smtClean="0"/>
              <a:t>Flemish school- a group of painters in Flanders credited with perfecting certain techniques in painting in oil on canvas.</a:t>
            </a:r>
          </a:p>
          <a:p>
            <a:r>
              <a:rPr lang="en-US" dirty="0" smtClean="0"/>
              <a:t>Christopher Marlowe</a:t>
            </a:r>
          </a:p>
          <a:p>
            <a:r>
              <a:rPr lang="en-US" dirty="0" smtClean="0"/>
              <a:t>William Shakespeare</a:t>
            </a:r>
          </a:p>
          <a:p>
            <a:r>
              <a:rPr lang="en-US" dirty="0" smtClean="0"/>
              <a:t>Jan and Hubert van Eyck</a:t>
            </a:r>
          </a:p>
          <a:p>
            <a:r>
              <a:rPr lang="en-US" dirty="0" smtClean="0"/>
              <a:t>Johannes Gutenberg</a:t>
            </a:r>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down)">
                                      <p:cBhvr>
                                        <p:cTn id="25" dur="500"/>
                                        <p:tgtEl>
                                          <p:spTgt spid="5">
                                            <p:txEl>
                                              <p:pRg st="0" end="0"/>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wipe(down)">
                                      <p:cBhvr>
                                        <p:cTn id="28" dur="500"/>
                                        <p:tgtEl>
                                          <p:spTgt spid="5">
                                            <p:txEl>
                                              <p:pRg st="1" end="1"/>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wipe(down)">
                                      <p:cBhvr>
                                        <p:cTn id="31" dur="500"/>
                                        <p:tgtEl>
                                          <p:spTgt spid="5">
                                            <p:txEl>
                                              <p:pRg st="2" end="2"/>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wipe(down)">
                                      <p:cBhvr>
                                        <p:cTn id="34" dur="500"/>
                                        <p:tgtEl>
                                          <p:spTgt spid="5">
                                            <p:txEl>
                                              <p:pRg st="3" end="3"/>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wipe(down)">
                                      <p:cBhvr>
                                        <p:cTn id="37" dur="500"/>
                                        <p:tgtEl>
                                          <p:spTgt spid="5">
                                            <p:txEl>
                                              <p:pRg st="4" end="4"/>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wipe(down)">
                                      <p:cBhvr>
                                        <p:cTn id="40" dur="500"/>
                                        <p:tgtEl>
                                          <p:spTgt spid="5">
                                            <p:txEl>
                                              <p:pRg st="5" end="5"/>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wipe(down)">
                                      <p:cBhvr>
                                        <p:cTn id="43" dur="500"/>
                                        <p:tgtEl>
                                          <p:spTgt spid="5">
                                            <p:txEl>
                                              <p:pRg st="6" end="6"/>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5">
                                            <p:txEl>
                                              <p:pRg st="7" end="7"/>
                                            </p:txEl>
                                          </p:spTgt>
                                        </p:tgtEl>
                                        <p:attrNameLst>
                                          <p:attrName>style.visibility</p:attrName>
                                        </p:attrNameLst>
                                      </p:cBhvr>
                                      <p:to>
                                        <p:strVal val="visible"/>
                                      </p:to>
                                    </p:set>
                                    <p:animEffect transition="in" filter="wipe(down)">
                                      <p:cBhvr>
                                        <p:cTn id="46" dur="500"/>
                                        <p:tgtEl>
                                          <p:spTgt spid="5">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animEffect transition="in" filter="wipe(down)">
                                      <p:cBhvr>
                                        <p:cTn id="51" dur="500"/>
                                        <p:tgtEl>
                                          <p:spTgt spid="6">
                                            <p:txEl>
                                              <p:pRg st="0" end="0"/>
                                            </p:txEl>
                                          </p:spTgt>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6">
                                            <p:txEl>
                                              <p:pRg st="1" end="1"/>
                                            </p:txEl>
                                          </p:spTgt>
                                        </p:tgtEl>
                                        <p:attrNameLst>
                                          <p:attrName>style.visibility</p:attrName>
                                        </p:attrNameLst>
                                      </p:cBhvr>
                                      <p:to>
                                        <p:strVal val="visible"/>
                                      </p:to>
                                    </p:set>
                                    <p:animEffect transition="in" filter="wipe(down)">
                                      <p:cBhvr>
                                        <p:cTn id="54" dur="500"/>
                                        <p:tgtEl>
                                          <p:spTgt spid="6">
                                            <p:txEl>
                                              <p:pRg st="1" end="1"/>
                                            </p:txEl>
                                          </p:spTgt>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6">
                                            <p:txEl>
                                              <p:pRg st="2" end="2"/>
                                            </p:txEl>
                                          </p:spTgt>
                                        </p:tgtEl>
                                        <p:attrNameLst>
                                          <p:attrName>style.visibility</p:attrName>
                                        </p:attrNameLst>
                                      </p:cBhvr>
                                      <p:to>
                                        <p:strVal val="visible"/>
                                      </p:to>
                                    </p:set>
                                    <p:animEffect transition="in" filter="wipe(down)">
                                      <p:cBhvr>
                                        <p:cTn id="57" dur="500"/>
                                        <p:tgtEl>
                                          <p:spTgt spid="6">
                                            <p:txEl>
                                              <p:pRg st="2" end="2"/>
                                            </p:txEl>
                                          </p:spTgt>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6">
                                            <p:txEl>
                                              <p:pRg st="3" end="3"/>
                                            </p:txEl>
                                          </p:spTgt>
                                        </p:tgtEl>
                                        <p:attrNameLst>
                                          <p:attrName>style.visibility</p:attrName>
                                        </p:attrNameLst>
                                      </p:cBhvr>
                                      <p:to>
                                        <p:strVal val="visible"/>
                                      </p:to>
                                    </p:set>
                                    <p:animEffect transition="in" filter="wipe(down)">
                                      <p:cBhvr>
                                        <p:cTn id="60" dur="500"/>
                                        <p:tgtEl>
                                          <p:spTgt spid="6">
                                            <p:txEl>
                                              <p:pRg st="3" end="3"/>
                                            </p:txEl>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6">
                                            <p:txEl>
                                              <p:pRg st="4" end="4"/>
                                            </p:txEl>
                                          </p:spTgt>
                                        </p:tgtEl>
                                        <p:attrNameLst>
                                          <p:attrName>style.visibility</p:attrName>
                                        </p:attrNameLst>
                                      </p:cBhvr>
                                      <p:to>
                                        <p:strVal val="visible"/>
                                      </p:to>
                                    </p:set>
                                    <p:animEffect transition="in" filter="wipe(down)">
                                      <p:cBhvr>
                                        <p:cTn id="6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P spid="4" grpId="0" build="allAtOnce"/>
      <p:bldP spid="5" grpId="0" build="allAtOnce"/>
      <p:bldP spid="6"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Comparative</a:t>
            </a:r>
            <a:endParaRPr lang="en-US" dirty="0"/>
          </a:p>
        </p:txBody>
      </p:sp>
      <p:sp>
        <p:nvSpPr>
          <p:cNvPr id="3" name="Text Placeholder 2"/>
          <p:cNvSpPr>
            <a:spLocks noGrp="1"/>
          </p:cNvSpPr>
          <p:nvPr>
            <p:ph type="body" idx="1"/>
          </p:nvPr>
        </p:nvSpPr>
        <p:spPr/>
        <p:txBody>
          <a:bodyPr/>
          <a:lstStyle/>
          <a:p>
            <a:r>
              <a:rPr lang="en-US" dirty="0" smtClean="0"/>
              <a:t>Italian</a:t>
            </a:r>
            <a:endParaRPr lang="en-US" dirty="0"/>
          </a:p>
        </p:txBody>
      </p:sp>
      <p:sp>
        <p:nvSpPr>
          <p:cNvPr id="4" name="Text Placeholder 3"/>
          <p:cNvSpPr>
            <a:spLocks noGrp="1"/>
          </p:cNvSpPr>
          <p:nvPr>
            <p:ph type="body" sz="half" idx="3"/>
          </p:nvPr>
        </p:nvSpPr>
        <p:spPr/>
        <p:txBody>
          <a:bodyPr/>
          <a:lstStyle/>
          <a:p>
            <a:r>
              <a:rPr lang="en-US" dirty="0" smtClean="0"/>
              <a:t>Northern</a:t>
            </a:r>
            <a:endParaRPr lang="en-US" dirty="0"/>
          </a:p>
        </p:txBody>
      </p:sp>
      <p:sp>
        <p:nvSpPr>
          <p:cNvPr id="5" name="Content Placeholder 4"/>
          <p:cNvSpPr>
            <a:spLocks noGrp="1"/>
          </p:cNvSpPr>
          <p:nvPr>
            <p:ph sz="quarter" idx="2"/>
          </p:nvPr>
        </p:nvSpPr>
        <p:spPr/>
        <p:txBody>
          <a:bodyPr/>
          <a:lstStyle/>
          <a:p>
            <a:r>
              <a:rPr lang="en-US" dirty="0" smtClean="0"/>
              <a:t>Explore mans supposed capacity for rational choices</a:t>
            </a:r>
          </a:p>
          <a:p>
            <a:r>
              <a:rPr lang="en-US" dirty="0" smtClean="0"/>
              <a:t>Had many frescos</a:t>
            </a:r>
          </a:p>
          <a:p>
            <a:r>
              <a:rPr lang="en-US" dirty="0" smtClean="0"/>
              <a:t>Studied ancient world to explore great accomplishments</a:t>
            </a:r>
            <a:endParaRPr lang="en-US" dirty="0"/>
          </a:p>
        </p:txBody>
      </p:sp>
      <p:sp>
        <p:nvSpPr>
          <p:cNvPr id="6" name="Content Placeholder 5"/>
          <p:cNvSpPr>
            <a:spLocks noGrp="1"/>
          </p:cNvSpPr>
          <p:nvPr>
            <p:ph sz="quarter" idx="4"/>
          </p:nvPr>
        </p:nvSpPr>
        <p:spPr/>
        <p:txBody>
          <a:bodyPr>
            <a:normAutofit lnSpcReduction="10000"/>
          </a:bodyPr>
          <a:lstStyle/>
          <a:p>
            <a:r>
              <a:rPr lang="en-US" dirty="0" smtClean="0"/>
              <a:t> The Renaissance occurring in Europe outside of Italy</a:t>
            </a:r>
          </a:p>
          <a:p>
            <a:r>
              <a:rPr lang="en-US" dirty="0" smtClean="0"/>
              <a:t>Innovative art</a:t>
            </a:r>
          </a:p>
          <a:p>
            <a:r>
              <a:rPr lang="en-US" dirty="0" smtClean="0"/>
              <a:t>Held onto Gothic architecture</a:t>
            </a:r>
          </a:p>
          <a:p>
            <a:r>
              <a:rPr lang="en-US" dirty="0" smtClean="0"/>
              <a:t>Fewer centers for commerce</a:t>
            </a:r>
          </a:p>
          <a:p>
            <a:r>
              <a:rPr lang="en-US" dirty="0" smtClean="0"/>
              <a:t>Stain glass</a:t>
            </a:r>
          </a:p>
          <a:p>
            <a:r>
              <a:rPr lang="en-US" dirty="0" smtClean="0"/>
              <a:t>Religious reform</a:t>
            </a:r>
          </a:p>
          <a:p>
            <a:r>
              <a:rPr lang="en-US" dirty="0" smtClean="0"/>
              <a:t>classical</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down)">
                                      <p:cBhvr>
                                        <p:cTn id="25" dur="500"/>
                                        <p:tgtEl>
                                          <p:spTgt spid="5">
                                            <p:txEl>
                                              <p:pRg st="0" end="0"/>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wipe(down)">
                                      <p:cBhvr>
                                        <p:cTn id="28" dur="500"/>
                                        <p:tgtEl>
                                          <p:spTgt spid="5">
                                            <p:txEl>
                                              <p:pRg st="1" end="1"/>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wipe(down)">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wipe(down)">
                                      <p:cBhvr>
                                        <p:cTn id="36" dur="500"/>
                                        <p:tgtEl>
                                          <p:spTgt spid="6">
                                            <p:txEl>
                                              <p:pRg st="0" end="0"/>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wipe(down)">
                                      <p:cBhvr>
                                        <p:cTn id="39" dur="500"/>
                                        <p:tgtEl>
                                          <p:spTgt spid="6">
                                            <p:txEl>
                                              <p:pRg st="1" end="1"/>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wipe(down)">
                                      <p:cBhvr>
                                        <p:cTn id="42" dur="500"/>
                                        <p:tgtEl>
                                          <p:spTgt spid="6">
                                            <p:txEl>
                                              <p:pRg st="2" end="2"/>
                                            </p:tx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Effect transition="in" filter="wipe(down)">
                                      <p:cBhvr>
                                        <p:cTn id="45" dur="500"/>
                                        <p:tgtEl>
                                          <p:spTgt spid="6">
                                            <p:txEl>
                                              <p:pRg st="3" end="3"/>
                                            </p:txEl>
                                          </p:spTgt>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6">
                                            <p:txEl>
                                              <p:pRg st="4" end="4"/>
                                            </p:txEl>
                                          </p:spTgt>
                                        </p:tgtEl>
                                        <p:attrNameLst>
                                          <p:attrName>style.visibility</p:attrName>
                                        </p:attrNameLst>
                                      </p:cBhvr>
                                      <p:to>
                                        <p:strVal val="visible"/>
                                      </p:to>
                                    </p:set>
                                    <p:animEffect transition="in" filter="wipe(down)">
                                      <p:cBhvr>
                                        <p:cTn id="48" dur="500"/>
                                        <p:tgtEl>
                                          <p:spTgt spid="6">
                                            <p:txEl>
                                              <p:pRg st="4" end="4"/>
                                            </p:txEl>
                                          </p:spTgt>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wipe(down)">
                                      <p:cBhvr>
                                        <p:cTn id="51" dur="500"/>
                                        <p:tgtEl>
                                          <p:spTgt spid="6">
                                            <p:txEl>
                                              <p:pRg st="5" end="5"/>
                                            </p:txEl>
                                          </p:spTgt>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6">
                                            <p:txEl>
                                              <p:pRg st="6" end="6"/>
                                            </p:txEl>
                                          </p:spTgt>
                                        </p:tgtEl>
                                        <p:attrNameLst>
                                          <p:attrName>style.visibility</p:attrName>
                                        </p:attrNameLst>
                                      </p:cBhvr>
                                      <p:to>
                                        <p:strVal val="visible"/>
                                      </p:to>
                                    </p:set>
                                    <p:animEffect transition="in" filter="wipe(down)">
                                      <p:cBhvr>
                                        <p:cTn id="54"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P spid="4" grpId="0" build="allAtOnce"/>
      <p:bldP spid="5" grpId="0" build="allAtOnce"/>
      <p:bldP spid="6" grpId="0" build="allAtOnce"/>
    </p:bldLst>
  </p:timing>
</p:sld>
</file>

<file path=ppt/theme/theme1.xml><?xml version="1.0" encoding="utf-8"?>
<a:theme xmlns:a="http://schemas.openxmlformats.org/drawingml/2006/main" name="Technic">
  <a:themeElements>
    <a:clrScheme name="Custom 2">
      <a:dk1>
        <a:srgbClr val="C00000"/>
      </a:dk1>
      <a:lt1>
        <a:srgbClr val="FFC000"/>
      </a:lt1>
      <a:dk2>
        <a:srgbClr val="17365D"/>
      </a:dk2>
      <a:lt2>
        <a:srgbClr val="E36C09"/>
      </a:lt2>
      <a:accent1>
        <a:srgbClr val="4F81BD"/>
      </a:accent1>
      <a:accent2>
        <a:srgbClr val="C0504D"/>
      </a:accent2>
      <a:accent3>
        <a:srgbClr val="4F6128"/>
      </a:accent3>
      <a:accent4>
        <a:srgbClr val="5F497A"/>
      </a:accent4>
      <a:accent5>
        <a:srgbClr val="31859B"/>
      </a:accent5>
      <a:accent6>
        <a:srgbClr val="E36C09"/>
      </a:accent6>
      <a:hlink>
        <a:srgbClr val="FFC000"/>
      </a:hlink>
      <a:folHlink>
        <a:srgbClr val="5F006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1148EA5AC52C4694E0BFFA21890B53" ma:contentTypeVersion="0" ma:contentTypeDescription="Create a new document." ma:contentTypeScope="" ma:versionID="c721b7f3ee82c2bb0ebcdb32344db142">
  <xsd:schema xmlns:xsd="http://www.w3.org/2001/XMLSchema" xmlns:p="http://schemas.microsoft.com/office/2006/metadata/properties" xmlns:ns2="EA481148-C55A-462C-94E0-BFFA21890B53" targetNamespace="http://schemas.microsoft.com/office/2006/metadata/properties" ma:root="true" ma:fieldsID="c0b280d2fb93a8dc68ab65587460672a" ns2:_="">
    <xsd:import namespace="EA481148-C55A-462C-94E0-BFFA21890B53"/>
    <xsd:element name="properties">
      <xsd:complexType>
        <xsd:sequence>
          <xsd:element name="documentManagement">
            <xsd:complexType>
              <xsd:all>
                <xsd:element ref="ns2:Class" minOccurs="0"/>
                <xsd:element ref="ns2:Teacher" minOccurs="0"/>
                <xsd:element ref="ns2:Due_x0020_Date" minOccurs="0"/>
              </xsd:all>
            </xsd:complexType>
          </xsd:element>
        </xsd:sequence>
      </xsd:complexType>
    </xsd:element>
  </xsd:schema>
  <xsd:schema xmlns:xsd="http://www.w3.org/2001/XMLSchema" xmlns:dms="http://schemas.microsoft.com/office/2006/documentManagement/types" targetNamespace="EA481148-C55A-462C-94E0-BFFA21890B53" elementFormDefault="qualified">
    <xsd:import namespace="http://schemas.microsoft.com/office/2006/documentManagement/types"/>
    <xsd:element name="Class" ma:index="8" nillable="true" ma:displayName="Class" ma:internalName="Class">
      <xsd:simpleType>
        <xsd:restriction base="dms:Text">
          <xsd:maxLength value="255"/>
        </xsd:restriction>
      </xsd:simpleType>
    </xsd:element>
    <xsd:element name="Teacher" ma:index="9" nillable="true" ma:displayName="Teacher" ma:internalName="Teacher">
      <xsd:simpleType>
        <xsd:restriction base="dms:Text">
          <xsd:maxLength value="255"/>
        </xsd:restriction>
      </xsd:simpleType>
    </xsd:element>
    <xsd:element name="Due_x0020_Date" ma:index="10" nillable="true" ma:displayName="Due Date" ma:internalName="Due_x0020_Dat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Due_x0020_Date xmlns="EA481148-C55A-462C-94E0-BFFA21890B53" xsi:nil="true"/>
    <Teacher xmlns="EA481148-C55A-462C-94E0-BFFA21890B53" xsi:nil="true"/>
    <Class xmlns="EA481148-C55A-462C-94E0-BFFA21890B53" xsi:nil="true"/>
  </documentManagement>
</p:properties>
</file>

<file path=customXml/itemProps1.xml><?xml version="1.0" encoding="utf-8"?>
<ds:datastoreItem xmlns:ds="http://schemas.openxmlformats.org/officeDocument/2006/customXml" ds:itemID="{5C3E2FD0-A87C-4244-8557-CEFA4470A6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481148-C55A-462C-94E0-BFFA21890B5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C978EC0-AB8D-42AC-A424-06981D3F7A53}">
  <ds:schemaRefs>
    <ds:schemaRef ds:uri="http://schemas.microsoft.com/sharepoint/v3/contenttype/forms"/>
  </ds:schemaRefs>
</ds:datastoreItem>
</file>

<file path=customXml/itemProps3.xml><?xml version="1.0" encoding="utf-8"?>
<ds:datastoreItem xmlns:ds="http://schemas.openxmlformats.org/officeDocument/2006/customXml" ds:itemID="{7E2FDC04-7902-48B1-9314-4B2309A50316}">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EA481148-C55A-462C-94E0-BFFA21890B53"/>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Module</Template>
  <TotalTime>177</TotalTime>
  <Words>1281</Words>
  <Application>Microsoft Office PowerPoint</Application>
  <PresentationFormat>On-screen Show (4:3)</PresentationFormat>
  <Paragraphs>102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Technic</vt:lpstr>
      <vt:lpstr>Renaissance   Nie Kao and Arielle Hankerson</vt:lpstr>
      <vt:lpstr>Who, Where, When</vt:lpstr>
      <vt:lpstr>Important People</vt:lpstr>
      <vt:lpstr>Important People (cont.)</vt:lpstr>
      <vt:lpstr>What</vt:lpstr>
      <vt:lpstr>Why, How</vt:lpstr>
      <vt:lpstr>Comparative</vt:lpstr>
      <vt:lpstr>Comparative</vt:lpstr>
      <vt:lpstr>Comparative</vt:lpstr>
      <vt:lpstr>The Renaissance began in the wealthy city-states of____.</vt:lpstr>
      <vt:lpstr>What Italian Renaissance artist painted the Mona Lisa as well as The Last Supper?</vt:lpstr>
      <vt:lpstr>Who was the Italian humanists that wrote Sonnets to Laura, one of the greatest love poems of all time?</vt:lpstr>
      <vt:lpstr>The word “Renaissance” literally means_____.</vt:lpstr>
      <vt:lpstr>How did the Renaissance begin?</vt:lpstr>
      <vt:lpstr>What characterized the though of this era?</vt:lpstr>
      <vt:lpstr>How did Renaissance art differ from art of the middles ages? </vt:lpstr>
      <vt:lpstr>Who wrote The Prince?</vt:lpstr>
      <vt:lpstr>How ere the ideas of the Italian Renaissance spread to other parts of Europe?</vt:lpstr>
      <vt:lpstr>In what way did northern Renaissance writers differ from Italian humanists? </vt:lpstr>
      <vt:lpstr>Why did the printing press spread so quickly throughout Europe? </vt:lpstr>
      <vt:lpstr>How did religion influence Renaissance art and thought?</vt:lpstr>
      <vt:lpstr>What ethical issues did humanists struggle with during the Italian Renaissance?</vt:lpstr>
      <vt:lpstr>What were the events that Led to the Renaissance in Italy?</vt:lpstr>
      <vt:lpstr>Works Cited</vt:lpstr>
    </vt:vector>
  </TitlesOfParts>
  <Company>City of Virginia Beach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Renaissance   Nie Kao and Arielle Hankerson</dc:title>
  <dc:creator>Systems Support</dc:creator>
  <cp:lastModifiedBy>ecdemott</cp:lastModifiedBy>
  <cp:revision>33</cp:revision>
  <dcterms:created xsi:type="dcterms:W3CDTF">2010-10-02T14:03:13Z</dcterms:created>
  <dcterms:modified xsi:type="dcterms:W3CDTF">2010-10-18T15:39:41Z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0x010100481148EA5AC52C4694E0BFFA21890B53</vt:lpwstr>
  </property>
</Properties>
</file>