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4" r:id="rId6"/>
    <p:sldId id="265" r:id="rId7"/>
    <p:sldId id="266" r:id="rId8"/>
    <p:sldId id="258" r:id="rId9"/>
    <p:sldId id="271" r:id="rId10"/>
    <p:sldId id="259" r:id="rId11"/>
    <p:sldId id="262" r:id="rId12"/>
    <p:sldId id="257" r:id="rId13"/>
    <p:sldId id="261" r:id="rId14"/>
    <p:sldId id="260" r:id="rId15"/>
    <p:sldId id="267" r:id="rId16"/>
    <p:sldId id="268" r:id="rId17"/>
    <p:sldId id="269" r:id="rId18"/>
    <p:sldId id="270" r:id="rId19"/>
    <p:sldId id="26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94660"/>
  </p:normalViewPr>
  <p:slideViewPr>
    <p:cSldViewPr>
      <p:cViewPr varScale="1">
        <p:scale>
          <a:sx n="83" d="100"/>
          <a:sy n="83" d="100"/>
        </p:scale>
        <p:origin x="-43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EE83D4DD-7664-4476-ADEE-A55B9F92F00D}" type="datetimeFigureOut">
              <a:rPr lang="en-US"/>
              <a:pPr>
                <a:defRPr/>
              </a:pPr>
              <a:t>10/18/2010</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0F8CBDBF-F263-4818-924F-D71C21BB6FC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E2AC950-BD3E-453A-A396-D9A630D5C947}" type="datetimeFigureOut">
              <a:rPr lang="en-US"/>
              <a:pPr>
                <a:defRPr/>
              </a:pPr>
              <a:t>10/18/2010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8701006-B24D-4C81-AF56-6897B890119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626BD7C0-B84C-46E8-BAAA-889663961574}" type="datetimeFigureOut">
              <a:rPr lang="en-US"/>
              <a:pPr>
                <a:defRPr/>
              </a:pPr>
              <a:t>10/18/2010</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AE435C1F-A4B1-4C46-8044-DBA21B97F28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5B95FC0-BC1E-4DCD-81D2-549416A597AD}" type="datetimeFigureOut">
              <a:rPr lang="en-US"/>
              <a:pPr>
                <a:defRPr/>
              </a:pPr>
              <a:t>10/18/2010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02A264D-0819-4ACB-B0CF-E7132C7BC09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1CC92938-FD9F-4280-9253-57624A9A4528}" type="datetimeFigureOut">
              <a:rPr lang="en-US"/>
              <a:pPr>
                <a:defRPr/>
              </a:pPr>
              <a:t>10/18/2010</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12FE7D1F-7A44-4DE6-A0C9-AE8CFC161EB7}"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793AD618-9149-415F-8D5B-24B00CDE398F}" type="datetimeFigureOut">
              <a:rPr lang="en-US"/>
              <a:pPr>
                <a:defRPr/>
              </a:pPr>
              <a:t>10/18/2010</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CC8F57B7-D8EE-4985-8D07-81B73C6FFAA1}"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326203D-C5AD-4387-965F-BB989AC0A47B}" type="datetimeFigureOut">
              <a:rPr lang="en-US"/>
              <a:pPr>
                <a:defRPr/>
              </a:pPr>
              <a:t>10/18/2010</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AFFA89FC-55D7-4C69-AA0A-D91FB65AEA86}"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B714CDE7-340D-4583-ABE0-698A3BC3D46A}" type="datetimeFigureOut">
              <a:rPr lang="en-US"/>
              <a:pPr>
                <a:defRPr/>
              </a:pPr>
              <a:t>10/18/2010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7DEDB58A-28AA-454C-B3C2-3B7307D5BDF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288811E7-D85A-4CAB-87CF-9F7E873A9B5F}" type="datetimeFigureOut">
              <a:rPr lang="en-US"/>
              <a:pPr>
                <a:defRPr/>
              </a:pPr>
              <a:t>10/18/2010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B0EFDEBA-36B9-4ED1-93CF-AF1C2B09523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5DF99BD1-432A-4A8D-A96B-D7466B13D2A2}" type="datetimeFigureOut">
              <a:rPr lang="en-US"/>
              <a:pPr>
                <a:defRPr/>
              </a:pPr>
              <a:t>10/18/2010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872F3E9-DD68-4946-981B-14C5282E93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A59BC79-BEEE-40BA-8205-8452C35693A1}" type="datetimeFigureOut">
              <a:rPr lang="en-US"/>
              <a:pPr>
                <a:defRPr/>
              </a:pPr>
              <a:t>10/18/2010</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78B0BA2B-D00A-4C2F-AA1F-17BDF8644B85}"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defRPr>
            </a:lvl1pPr>
          </a:lstStyle>
          <a:p>
            <a:pPr>
              <a:defRPr/>
            </a:pPr>
            <a:fld id="{7A3441DB-2808-431A-87CF-A9DAE084EDEC}" type="datetimeFigureOut">
              <a:rPr lang="en-US"/>
              <a:pPr>
                <a:defRPr/>
              </a:pPr>
              <a:t>10/18/2010</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60FC2D33-53A4-4C23-8927-03B91122CCD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0" r:id="rId6"/>
    <p:sldLayoutId id="2147483676" r:id="rId7"/>
    <p:sldLayoutId id="2147483669" r:id="rId8"/>
    <p:sldLayoutId id="2147483677" r:id="rId9"/>
    <p:sldLayoutId id="2147483668" r:id="rId10"/>
    <p:sldLayoutId id="2147483678"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us.mc1137.mail.yahoo.com/mc/showMessage;_ylc=X3oDMTBvNmQ1N2dyBF9TAzM5ODMwMTAyNwRhYwNwcmV2TWVzZw--?pSize=25&amp;sMid=0&amp;fid=Inbox&amp;mid=1_21231_AGGniGIAAExcTK5OVAZUHzvuxi0&amp;sort=date&amp;order=down&amp;startMid=0&amp;.rand=1488960022&amp;filterBy=&amp;m=1_21231_AGGniGIAAExcTK5OVAZUHzvuxi0,1_20789_AFSniGIAAF4+TK4yEQuAcFMjVBA,1_20334_AFeniGIAAVn6TKvF1AMjMwa47Mw,1_19821_AGKniGIAAMToTJgFFguU6DByy3o,1_19309_AFeniGIAAQ76TJcokAoC6GR6CiU,1_18681_AGOniGIAAObiTIk/OAljoGc+WVQ,1_18184_AGOniGIAABamTIbC/Qeqjn0e8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historyworld.net/wrldhis/PlainTextHistories.asp?historyid=aa87" TargetMode="External"/><Relationship Id="rId2" Type="http://schemas.openxmlformats.org/officeDocument/2006/relationships/hyperlink" Target="http://www.britannica.com/EBchecked/topic/285038/wars-of-independence" TargetMode="External"/><Relationship Id="rId1" Type="http://schemas.openxmlformats.org/officeDocument/2006/relationships/slideLayout" Target="../slideLayouts/slideLayout2.xml"/><Relationship Id="rId4" Type="http://schemas.openxmlformats.org/officeDocument/2006/relationships/hyperlink" Target="http://www.answers.com/topic/latin-american-wars-of-independen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2057400"/>
            <a:ext cx="6477000" cy="1828800"/>
          </a:xfrm>
        </p:spPr>
        <p:txBody>
          <a:bodyPr>
            <a:normAutofit/>
          </a:bodyPr>
          <a:lstStyle/>
          <a:p>
            <a:pPr fontAlgn="auto">
              <a:spcAft>
                <a:spcPts val="0"/>
              </a:spcAft>
              <a:defRPr/>
            </a:pPr>
            <a:r>
              <a:rPr lang="en-US" dirty="0" smtClean="0"/>
              <a:t>Latin America: Social Thought</a:t>
            </a:r>
            <a:endParaRPr lang="en-US" dirty="0"/>
          </a:p>
        </p:txBody>
      </p:sp>
      <p:sp>
        <p:nvSpPr>
          <p:cNvPr id="13314" name="Subtitle 2"/>
          <p:cNvSpPr>
            <a:spLocks noGrp="1"/>
          </p:cNvSpPr>
          <p:nvPr>
            <p:ph type="subTitle" idx="1"/>
          </p:nvPr>
        </p:nvSpPr>
        <p:spPr>
          <a:xfrm>
            <a:off x="2362200" y="6049963"/>
            <a:ext cx="6705600" cy="685800"/>
          </a:xfrm>
        </p:spPr>
        <p:txBody>
          <a:bodyPr/>
          <a:lstStyle/>
          <a:p>
            <a:r>
              <a:rPr lang="en-US" sz="1200" smtClean="0"/>
              <a:t>By: Courtney Manns</a:t>
            </a:r>
          </a:p>
          <a:p>
            <a:r>
              <a:rPr lang="en-US" sz="1200" smtClean="0"/>
              <a:t>And</a:t>
            </a:r>
          </a:p>
          <a:p>
            <a:r>
              <a:rPr lang="en-US" sz="1200" smtClean="0"/>
              <a:t>Kyla Viot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12775" y="228600"/>
            <a:ext cx="8153400" cy="990600"/>
          </a:xfrm>
        </p:spPr>
        <p:txBody>
          <a:bodyPr/>
          <a:lstStyle/>
          <a:p>
            <a:pPr algn="ctr"/>
            <a:r>
              <a:rPr lang="en-US" smtClean="0"/>
              <a:t>Who benefitted from the revolution?</a:t>
            </a:r>
          </a:p>
        </p:txBody>
      </p:sp>
      <p:sp>
        <p:nvSpPr>
          <p:cNvPr id="3" name="Content Placeholder 2"/>
          <p:cNvSpPr>
            <a:spLocks noGrp="1"/>
          </p:cNvSpPr>
          <p:nvPr>
            <p:ph sz="quarter" idx="1"/>
          </p:nvPr>
        </p:nvSpPr>
        <p:spPr>
          <a:xfrm>
            <a:off x="612775" y="1600200"/>
            <a:ext cx="8153400" cy="4495800"/>
          </a:xfrm>
        </p:spPr>
        <p:txBody>
          <a:bodyPr/>
          <a:lstStyle/>
          <a:p>
            <a:r>
              <a:rPr lang="en-US" smtClean="0"/>
              <a:t>The Creole elites benefitted the most but not much changed for the working class, who remained under the control of the Creoles.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12775" y="228600"/>
            <a:ext cx="8153400" cy="990600"/>
          </a:xfrm>
        </p:spPr>
        <p:txBody>
          <a:bodyPr/>
          <a:lstStyle/>
          <a:p>
            <a:pPr algn="ctr"/>
            <a:r>
              <a:rPr lang="en-US" smtClean="0"/>
              <a:t>What is neo-colonialism? </a:t>
            </a:r>
          </a:p>
        </p:txBody>
      </p:sp>
      <p:sp>
        <p:nvSpPr>
          <p:cNvPr id="3" name="Content Placeholder 2"/>
          <p:cNvSpPr>
            <a:spLocks noGrp="1"/>
          </p:cNvSpPr>
          <p:nvPr>
            <p:ph sz="quarter" idx="1"/>
          </p:nvPr>
        </p:nvSpPr>
        <p:spPr>
          <a:xfrm>
            <a:off x="612775" y="1600200"/>
            <a:ext cx="8153400" cy="4495800"/>
          </a:xfrm>
        </p:spPr>
        <p:txBody>
          <a:bodyPr/>
          <a:lstStyle/>
          <a:p>
            <a:r>
              <a:rPr lang="en-US" smtClean="0"/>
              <a:t>The control exercised by a state or group of states of the developed world over the economies and societies of the developing world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609600" y="228600"/>
            <a:ext cx="8153400" cy="990600"/>
          </a:xfrm>
        </p:spPr>
        <p:txBody>
          <a:bodyPr/>
          <a:lstStyle/>
          <a:p>
            <a:pPr algn="ctr"/>
            <a:r>
              <a:rPr lang="en-US" sz="4000" smtClean="0"/>
              <a:t>Latin American Revolution vs Haitian Revolution</a:t>
            </a:r>
          </a:p>
        </p:txBody>
      </p:sp>
      <p:sp>
        <p:nvSpPr>
          <p:cNvPr id="31747" name="Rectangle 3"/>
          <p:cNvSpPr>
            <a:spLocks noGrp="1"/>
          </p:cNvSpPr>
          <p:nvPr>
            <p:ph type="body" idx="1"/>
          </p:nvPr>
        </p:nvSpPr>
        <p:spPr>
          <a:xfrm>
            <a:off x="612775" y="1600200"/>
            <a:ext cx="8153400" cy="4525963"/>
          </a:xfrm>
        </p:spPr>
        <p:txBody>
          <a:bodyPr/>
          <a:lstStyle/>
          <a:p>
            <a:r>
              <a:rPr lang="en-US" smtClean="0"/>
              <a:t>The Latin American revolution started in part because of the Haitian revolution. </a:t>
            </a:r>
          </a:p>
          <a:p>
            <a:r>
              <a:rPr lang="en-US" smtClean="0"/>
              <a:t>The Latin American slaves saw the slaves in Haiti revolt and that made them think it was possible for them to do so too. </a:t>
            </a:r>
          </a:p>
          <a:p>
            <a:r>
              <a:rPr lang="en-US" smtClean="0"/>
              <a:t>Both of the revolutions were started and fueled by slaves.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a:xfrm>
            <a:off x="609600" y="228600"/>
            <a:ext cx="8153400" cy="990600"/>
          </a:xfrm>
        </p:spPr>
        <p:txBody>
          <a:bodyPr/>
          <a:lstStyle/>
          <a:p>
            <a:pPr algn="ctr"/>
            <a:r>
              <a:rPr lang="en-US" sz="4800" smtClean="0"/>
              <a:t>Similarities</a:t>
            </a:r>
          </a:p>
        </p:txBody>
      </p:sp>
      <p:sp>
        <p:nvSpPr>
          <p:cNvPr id="32771" name="Rectangle 3"/>
          <p:cNvSpPr>
            <a:spLocks noGrp="1"/>
          </p:cNvSpPr>
          <p:nvPr>
            <p:ph type="body" idx="1"/>
          </p:nvPr>
        </p:nvSpPr>
        <p:spPr>
          <a:xfrm>
            <a:off x="612775" y="1600200"/>
            <a:ext cx="8153400" cy="4525963"/>
          </a:xfrm>
        </p:spPr>
        <p:txBody>
          <a:bodyPr/>
          <a:lstStyle/>
          <a:p>
            <a:r>
              <a:rPr lang="en-US" smtClean="0"/>
              <a:t>Both of the revolutions were started by slaves and underpaid workers. They were angry with the harsh conditions they were forced to work in. </a:t>
            </a:r>
          </a:p>
          <a:p>
            <a:r>
              <a:rPr lang="en-US" smtClean="0"/>
              <a:t>Both wars lasted years. Both were against their respective controlling countries.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a:xfrm>
            <a:off x="609600" y="228600"/>
            <a:ext cx="8153400" cy="990600"/>
          </a:xfrm>
        </p:spPr>
        <p:txBody>
          <a:bodyPr/>
          <a:lstStyle/>
          <a:p>
            <a:pPr algn="ctr"/>
            <a:r>
              <a:rPr lang="en-US" sz="4800" smtClean="0"/>
              <a:t>Differences</a:t>
            </a:r>
          </a:p>
        </p:txBody>
      </p:sp>
      <p:sp>
        <p:nvSpPr>
          <p:cNvPr id="33795" name="Rectangle 3"/>
          <p:cNvSpPr>
            <a:spLocks noGrp="1"/>
          </p:cNvSpPr>
          <p:nvPr>
            <p:ph type="body" idx="1"/>
          </p:nvPr>
        </p:nvSpPr>
        <p:spPr>
          <a:xfrm>
            <a:off x="612775" y="1600200"/>
            <a:ext cx="8153400" cy="4525963"/>
          </a:xfrm>
        </p:spPr>
        <p:txBody>
          <a:bodyPr/>
          <a:lstStyle/>
          <a:p>
            <a:r>
              <a:rPr lang="en-US" smtClean="0"/>
              <a:t>The Haitian revolution started in 1791 and went on for the next 12 years. </a:t>
            </a:r>
          </a:p>
          <a:p>
            <a:r>
              <a:rPr lang="en-US" smtClean="0"/>
              <a:t>Haiti was controlled by the French whereas Latin America was, for the most part, controlled by the Spanish.</a:t>
            </a:r>
          </a:p>
          <a:p>
            <a:r>
              <a:rPr lang="en-US" smtClean="0"/>
              <a:t>Haiti had some of the harshest conditions any slaves have ever been through.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609600" y="228600"/>
            <a:ext cx="8153400" cy="990600"/>
          </a:xfrm>
        </p:spPr>
        <p:txBody>
          <a:bodyPr/>
          <a:lstStyle/>
          <a:p>
            <a:pPr algn="ctr"/>
            <a:r>
              <a:rPr lang="en-US" smtClean="0"/>
              <a:t>Differences cont.</a:t>
            </a:r>
          </a:p>
        </p:txBody>
      </p:sp>
      <p:sp>
        <p:nvSpPr>
          <p:cNvPr id="34819" name="Rectangle 3"/>
          <p:cNvSpPr>
            <a:spLocks noGrp="1"/>
          </p:cNvSpPr>
          <p:nvPr>
            <p:ph type="body" idx="1"/>
          </p:nvPr>
        </p:nvSpPr>
        <p:spPr>
          <a:xfrm>
            <a:off x="612775" y="1600200"/>
            <a:ext cx="8153400" cy="4525963"/>
          </a:xfrm>
        </p:spPr>
        <p:txBody>
          <a:bodyPr/>
          <a:lstStyle/>
          <a:p>
            <a:r>
              <a:rPr lang="en-US" smtClean="0"/>
              <a:t>The farm owners in Haiti had no idea that the slaves were going to revolt, while the farm owners in Latin America were ready for it and actually ended up joining the revolution. The Haitian were led by fellow slaves, the Latin Americans by their normal leaders, the Creoles.</a:t>
            </a:r>
          </a:p>
          <a:p>
            <a:r>
              <a:rPr lang="en-US" smtClean="0"/>
              <a:t>Lastly, the Haitian Revolution is considered very brutal, with mindless racial killing, compared to the Latin American revolution.</a:t>
            </a:r>
          </a:p>
          <a:p>
            <a:pPr>
              <a:buFont typeface="Wingdings" pitchFamily="2" charset="2"/>
              <a:buNone/>
            </a:pPr>
            <a:endParaRPr lang="en-US" smtClean="0">
              <a:hlinkClick r:id="rId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12775" y="228600"/>
            <a:ext cx="8153400" cy="990600"/>
          </a:xfrm>
        </p:spPr>
        <p:txBody>
          <a:bodyPr/>
          <a:lstStyle/>
          <a:p>
            <a:r>
              <a:rPr lang="en-US" smtClean="0"/>
              <a:t>Works Cited</a:t>
            </a:r>
          </a:p>
        </p:txBody>
      </p:sp>
      <p:sp>
        <p:nvSpPr>
          <p:cNvPr id="23554" name="Content Placeholder 2"/>
          <p:cNvSpPr>
            <a:spLocks noGrp="1"/>
          </p:cNvSpPr>
          <p:nvPr>
            <p:ph sz="quarter" idx="1"/>
          </p:nvPr>
        </p:nvSpPr>
        <p:spPr>
          <a:xfrm>
            <a:off x="612775" y="1600200"/>
            <a:ext cx="8153400" cy="4495800"/>
          </a:xfrm>
        </p:spPr>
        <p:txBody>
          <a:bodyPr/>
          <a:lstStyle/>
          <a:p>
            <a:r>
              <a:rPr lang="en-US" smtClean="0">
                <a:hlinkClick r:id="rId2"/>
              </a:rPr>
              <a:t>http://www.britannica.com/EBchecked/topic/285038/wars-of-independence</a:t>
            </a:r>
            <a:endParaRPr lang="en-US" smtClean="0"/>
          </a:p>
          <a:p>
            <a:r>
              <a:rPr lang="en-US" smtClean="0">
                <a:hlinkClick r:id="rId3"/>
              </a:rPr>
              <a:t>http://www.historyworld.net/wrldhis/PlainTextHistories.asp?historyid=aa87</a:t>
            </a:r>
            <a:endParaRPr lang="en-US" smtClean="0"/>
          </a:p>
          <a:p>
            <a:r>
              <a:rPr lang="en-US" smtClean="0">
                <a:hlinkClick r:id="rId4"/>
              </a:rPr>
              <a:t>http://www.answers.com/topic/latin-american-wars-of-independence</a:t>
            </a:r>
            <a:endParaRPr lang="en-US" smtClean="0"/>
          </a:p>
          <a:p>
            <a:r>
              <a:rPr lang="en-US" sz="3200" smtClean="0">
                <a:solidFill>
                  <a:schemeClr val="accent1"/>
                </a:solidFill>
              </a:rPr>
              <a:t>Spodek, Howard. </a:t>
            </a:r>
            <a:r>
              <a:rPr lang="en-US" sz="3200" i="1" smtClean="0">
                <a:solidFill>
                  <a:schemeClr val="accent1"/>
                </a:solidFill>
              </a:rPr>
              <a:t>The World's History</a:t>
            </a:r>
            <a:r>
              <a:rPr lang="en-US" sz="3200" smtClean="0">
                <a:solidFill>
                  <a:schemeClr val="accent1"/>
                </a:solidFill>
              </a:rPr>
              <a:t>. 3rd ed. Laurence King, 1996. Print. </a:t>
            </a:r>
          </a:p>
          <a:p>
            <a:endParaRPr lang="en-US" sz="3200" smtClean="0">
              <a:solidFill>
                <a:schemeClr val="accent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612775" y="228600"/>
            <a:ext cx="8153400" cy="990600"/>
          </a:xfrm>
        </p:spPr>
        <p:txBody>
          <a:bodyPr/>
          <a:lstStyle/>
          <a:p>
            <a:pPr algn="ctr"/>
            <a:r>
              <a:rPr lang="en-US" smtClean="0"/>
              <a:t>Need to Know</a:t>
            </a:r>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320040" indent="-320040" fontAlgn="auto">
              <a:spcAft>
                <a:spcPts val="0"/>
              </a:spcAft>
              <a:buFont typeface="Wingdings"/>
              <a:buChar char=""/>
              <a:defRPr/>
            </a:pPr>
            <a:r>
              <a:rPr lang="en-US" dirty="0" smtClean="0"/>
              <a:t>Latin America consists of the entire continent of south America, as well as Mexico, central America, and surrounding islands which speak the romance language. </a:t>
            </a:r>
          </a:p>
          <a:p>
            <a:pPr marL="320040" indent="-320040" fontAlgn="auto">
              <a:spcAft>
                <a:spcPts val="0"/>
              </a:spcAft>
              <a:buFont typeface="Wingdings"/>
              <a:buChar char=""/>
              <a:defRPr/>
            </a:pPr>
            <a:r>
              <a:rPr lang="en-US" dirty="0" smtClean="0"/>
              <a:t>Latin America has been colonized by the Spanish and the Portuguese from the late 15</a:t>
            </a:r>
            <a:r>
              <a:rPr lang="en-US" baseline="30000" dirty="0" smtClean="0"/>
              <a:t>th</a:t>
            </a:r>
            <a:r>
              <a:rPr lang="en-US" dirty="0" smtClean="0"/>
              <a:t> century through to the 18</a:t>
            </a:r>
            <a:r>
              <a:rPr lang="en-US" baseline="30000" dirty="0" smtClean="0"/>
              <a:t>th</a:t>
            </a:r>
            <a:r>
              <a:rPr lang="en-US" dirty="0" smtClean="0"/>
              <a:t> century.</a:t>
            </a:r>
          </a:p>
          <a:p>
            <a:pPr marL="320040" indent="-320040" fontAlgn="auto">
              <a:spcAft>
                <a:spcPts val="0"/>
              </a:spcAft>
              <a:buFont typeface="Wingdings"/>
              <a:buChar char=""/>
              <a:defRPr/>
            </a:pPr>
            <a:r>
              <a:rPr lang="en-US" dirty="0" smtClean="0"/>
              <a:t>Latin America was almost completely colonized by the Spanish, except for the large country of Brazil, which was settled by the Portuguese.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612775" y="228600"/>
            <a:ext cx="8153400" cy="990600"/>
          </a:xfrm>
        </p:spPr>
        <p:txBody>
          <a:bodyPr/>
          <a:lstStyle/>
          <a:p>
            <a:pPr algn="ctr"/>
            <a:r>
              <a:rPr lang="en-US" smtClean="0"/>
              <a:t>Need to Know part 2</a:t>
            </a:r>
          </a:p>
        </p:txBody>
      </p:sp>
      <p:sp>
        <p:nvSpPr>
          <p:cNvPr id="15362" name="Content Placeholder 2"/>
          <p:cNvSpPr>
            <a:spLocks noGrp="1"/>
          </p:cNvSpPr>
          <p:nvPr>
            <p:ph sz="quarter" idx="1"/>
          </p:nvPr>
        </p:nvSpPr>
        <p:spPr>
          <a:xfrm>
            <a:off x="612775" y="1600200"/>
            <a:ext cx="8153400" cy="4495800"/>
          </a:xfrm>
        </p:spPr>
        <p:txBody>
          <a:bodyPr/>
          <a:lstStyle/>
          <a:p>
            <a:r>
              <a:rPr lang="en-US" smtClean="0"/>
              <a:t>Because Latin America was settled by these two groups, the prevailing religion was Roman Catholic.</a:t>
            </a:r>
          </a:p>
          <a:p>
            <a:r>
              <a:rPr lang="en-US" smtClean="0"/>
              <a:t>The primary languages in that area are of course Spanish and Portuguese. </a:t>
            </a:r>
          </a:p>
          <a:p>
            <a:r>
              <a:rPr lang="en-US" smtClean="0"/>
              <a:t>The main ethnic groups in that area are Amerindias, mestizo, mulatto, African peoples, and the creoles who were the elite class.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lstStyle/>
          <a:p>
            <a:pPr algn="ctr"/>
            <a:r>
              <a:rPr lang="en-US" smtClean="0"/>
              <a:t>Need to know part 3</a:t>
            </a:r>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320040" indent="-320040" fontAlgn="auto">
              <a:spcAft>
                <a:spcPts val="0"/>
              </a:spcAft>
              <a:buFont typeface="Wingdings"/>
              <a:buChar char=""/>
              <a:defRPr/>
            </a:pPr>
            <a:r>
              <a:rPr lang="en-US" dirty="0" smtClean="0"/>
              <a:t>Spain held power over most of Latin America until 1808 which was when the wars of independence started</a:t>
            </a:r>
          </a:p>
          <a:p>
            <a:pPr marL="320040" indent="-320040" fontAlgn="auto">
              <a:spcAft>
                <a:spcPts val="0"/>
              </a:spcAft>
              <a:buFont typeface="Wingdings"/>
              <a:buChar char=""/>
              <a:defRPr/>
            </a:pPr>
            <a:r>
              <a:rPr lang="en-US" dirty="0" smtClean="0"/>
              <a:t>There were varying causes for the wars, these include: taxes, replacing creoles (Spanish born in the </a:t>
            </a:r>
            <a:r>
              <a:rPr lang="en-US" dirty="0" err="1" smtClean="0"/>
              <a:t>americas</a:t>
            </a:r>
            <a:r>
              <a:rPr lang="en-US" dirty="0" smtClean="0"/>
              <a:t>) in power with Spanish born, and general mistreatment of the public.</a:t>
            </a:r>
          </a:p>
          <a:p>
            <a:pPr marL="320040" indent="-320040" fontAlgn="auto">
              <a:spcAft>
                <a:spcPts val="0"/>
              </a:spcAft>
              <a:buFont typeface="Wingdings"/>
              <a:buChar char=""/>
              <a:defRPr/>
            </a:pPr>
            <a:r>
              <a:rPr lang="en-US" dirty="0" smtClean="0"/>
              <a:t>Around that time, in Haiti, slaves were able to revolt and overthrow the French. This gave Latin Americans the idea that they could do it too.</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12775" y="228600"/>
            <a:ext cx="8153400" cy="990600"/>
          </a:xfrm>
        </p:spPr>
        <p:txBody>
          <a:bodyPr/>
          <a:lstStyle/>
          <a:p>
            <a:pPr algn="ctr"/>
            <a:r>
              <a:rPr lang="en-US" smtClean="0"/>
              <a:t>What caused the revolution?</a:t>
            </a:r>
          </a:p>
        </p:txBody>
      </p:sp>
      <p:sp>
        <p:nvSpPr>
          <p:cNvPr id="3" name="Content Placeholder 2"/>
          <p:cNvSpPr>
            <a:spLocks noGrp="1"/>
          </p:cNvSpPr>
          <p:nvPr>
            <p:ph sz="quarter" idx="1"/>
          </p:nvPr>
        </p:nvSpPr>
        <p:spPr>
          <a:xfrm>
            <a:off x="612775" y="1600200"/>
            <a:ext cx="8153400" cy="4495800"/>
          </a:xfrm>
        </p:spPr>
        <p:txBody>
          <a:bodyPr/>
          <a:lstStyle/>
          <a:p>
            <a:r>
              <a:rPr lang="en-US" smtClean="0"/>
              <a:t>Napoleon invaded Spain which weakened Spanish power in Latin America, making it easier for the Latin Americans to revolt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609600" y="228600"/>
            <a:ext cx="8153400" cy="990600"/>
          </a:xfrm>
        </p:spPr>
        <p:txBody>
          <a:bodyPr/>
          <a:lstStyle/>
          <a:p>
            <a:r>
              <a:rPr lang="en-US" sz="3600" smtClean="0"/>
              <a:t>What other revolutions most likely influenced the Latin American Revolution?</a:t>
            </a:r>
          </a:p>
        </p:txBody>
      </p:sp>
      <p:sp>
        <p:nvSpPr>
          <p:cNvPr id="35843" name="Rectangle 3"/>
          <p:cNvSpPr>
            <a:spLocks noGrp="1"/>
          </p:cNvSpPr>
          <p:nvPr>
            <p:ph type="body" idx="1"/>
          </p:nvPr>
        </p:nvSpPr>
        <p:spPr>
          <a:xfrm>
            <a:off x="612775" y="1600200"/>
            <a:ext cx="8153400" cy="4525963"/>
          </a:xfrm>
        </p:spPr>
        <p:txBody>
          <a:bodyPr/>
          <a:lstStyle/>
          <a:p>
            <a:r>
              <a:rPr lang="en-US" smtClean="0"/>
              <a:t>The American and French Revolutions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1000"/>
                                        <p:tgtEl>
                                          <p:spTgt spid="35843">
                                            <p:txEl>
                                              <p:pRg st="0" end="0"/>
                                            </p:txEl>
                                          </p:spTgt>
                                        </p:tgtEl>
                                      </p:cBhvr>
                                    </p:animEffect>
                                    <p:anim calcmode="lin" valueType="num">
                                      <p:cBhvr>
                                        <p:cTn id="8" dur="10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584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584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a:bodyPr>
          <a:lstStyle/>
          <a:p>
            <a:pPr algn="ctr"/>
            <a:r>
              <a:rPr lang="en-US" sz="4000" smtClean="0"/>
              <a:t>In what time frame did the rebellion occur?</a:t>
            </a:r>
          </a:p>
        </p:txBody>
      </p:sp>
      <p:sp>
        <p:nvSpPr>
          <p:cNvPr id="3" name="Content Placeholder 2"/>
          <p:cNvSpPr>
            <a:spLocks noGrp="1"/>
          </p:cNvSpPr>
          <p:nvPr>
            <p:ph sz="quarter" idx="1"/>
          </p:nvPr>
        </p:nvSpPr>
        <p:spPr>
          <a:xfrm>
            <a:off x="612775" y="1600200"/>
            <a:ext cx="8153400" cy="4495800"/>
          </a:xfrm>
        </p:spPr>
        <p:txBody>
          <a:bodyPr/>
          <a:lstStyle/>
          <a:p>
            <a:r>
              <a:rPr lang="en-US" smtClean="0"/>
              <a:t>1810-1826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a:bodyPr>
          <a:lstStyle/>
          <a:p>
            <a:pPr algn="ctr"/>
            <a:r>
              <a:rPr lang="en-US" sz="4000" smtClean="0"/>
              <a:t>Who were the Latin Americans fighting against?</a:t>
            </a:r>
          </a:p>
        </p:txBody>
      </p:sp>
      <p:sp>
        <p:nvSpPr>
          <p:cNvPr id="3" name="Content Placeholder 2"/>
          <p:cNvSpPr>
            <a:spLocks noGrp="1"/>
          </p:cNvSpPr>
          <p:nvPr>
            <p:ph sz="quarter" idx="1"/>
          </p:nvPr>
        </p:nvSpPr>
        <p:spPr>
          <a:xfrm>
            <a:off x="612775" y="1600200"/>
            <a:ext cx="8153400" cy="4495800"/>
          </a:xfrm>
        </p:spPr>
        <p:txBody>
          <a:bodyPr/>
          <a:lstStyle/>
          <a:p>
            <a:r>
              <a:rPr lang="en-US" smtClean="0"/>
              <a:t>The Spanish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a:bodyPr>
          <a:lstStyle/>
          <a:p>
            <a:pPr algn="ctr"/>
            <a:r>
              <a:rPr lang="en-US" sz="4000" smtClean="0"/>
              <a:t>Who led the Latin American socialist revolution?</a:t>
            </a:r>
          </a:p>
        </p:txBody>
      </p:sp>
      <p:sp>
        <p:nvSpPr>
          <p:cNvPr id="3" name="Content Placeholder 2"/>
          <p:cNvSpPr>
            <a:spLocks noGrp="1"/>
          </p:cNvSpPr>
          <p:nvPr>
            <p:ph sz="quarter" idx="1"/>
          </p:nvPr>
        </p:nvSpPr>
        <p:spPr>
          <a:xfrm>
            <a:off x="612775" y="1600200"/>
            <a:ext cx="8153400" cy="4495800"/>
          </a:xfrm>
        </p:spPr>
        <p:txBody>
          <a:bodyPr/>
          <a:lstStyle/>
          <a:p>
            <a:r>
              <a:rPr lang="en-US" smtClean="0"/>
              <a:t>The rebellion was made up of under-paid or slave working class Amerindias, mestizo, mulatto, and African peoples. But they were led for the most part by the Creole (Spanish/French) elites, who were afraid of loosing their power over these people.</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Teacher xmlns="A4E790E6-AC8D-4E89-AC80-452A2DC5EFC3" xsi:nil="true"/>
    <Due_x0020_Date xmlns="A4E790E6-AC8D-4E89-AC80-452A2DC5EFC3" xsi:nil="true"/>
    <Class xmlns="A4E790E6-AC8D-4E89-AC80-452A2DC5EFC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90E7A48DAC894EAC80452A2DC5EFC3" ma:contentTypeVersion="0" ma:contentTypeDescription="Create a new document." ma:contentTypeScope="" ma:versionID="c84e508d09c5fd5b1a7a0ab9d78c85f6">
  <xsd:schema xmlns:xsd="http://www.w3.org/2001/XMLSchema" xmlns:p="http://schemas.microsoft.com/office/2006/metadata/properties" xmlns:ns2="A4E790E6-AC8D-4E89-AC80-452A2DC5EFC3" targetNamespace="http://schemas.microsoft.com/office/2006/metadata/properties" ma:root="true" ma:fieldsID="f2bdde72d7594626d5d0e66cdee662e3" ns2:_="">
    <xsd:import namespace="A4E790E6-AC8D-4E89-AC80-452A2DC5EFC3"/>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dms="http://schemas.microsoft.com/office/2006/documentManagement/types" targetNamespace="A4E790E6-AC8D-4E89-AC80-452A2DC5EFC3" elementFormDefault="qualified">
    <xsd:import namespace="http://schemas.microsoft.com/office/2006/documentManagement/type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8938FD8-A807-42F4-8252-A406F650E28B}">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A4E790E6-AC8D-4E89-AC80-452A2DC5EFC3"/>
    <ds:schemaRef ds:uri="http://schemas.openxmlformats.org/package/2006/metadata/core-properties"/>
  </ds:schemaRefs>
</ds:datastoreItem>
</file>

<file path=customXml/itemProps2.xml><?xml version="1.0" encoding="utf-8"?>
<ds:datastoreItem xmlns:ds="http://schemas.openxmlformats.org/officeDocument/2006/customXml" ds:itemID="{22DFEFC4-3962-412E-92B4-58C56CAD20B6}">
  <ds:schemaRefs>
    <ds:schemaRef ds:uri="http://schemas.microsoft.com/sharepoint/v3/contenttype/forms"/>
  </ds:schemaRefs>
</ds:datastoreItem>
</file>

<file path=customXml/itemProps3.xml><?xml version="1.0" encoding="utf-8"?>
<ds:datastoreItem xmlns:ds="http://schemas.openxmlformats.org/officeDocument/2006/customXml" ds:itemID="{1F5C3FD8-344C-4491-9CA0-58B82D504E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E790E6-AC8D-4E89-AC80-452A2DC5EFC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Median</Template>
  <TotalTime>475</TotalTime>
  <Words>667</Words>
  <Application>Microsoft Office PowerPoint</Application>
  <PresentationFormat>On-screen Show (4:3)</PresentationFormat>
  <Paragraphs>49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Latin America: Social Thought</vt:lpstr>
      <vt:lpstr>Need to Know</vt:lpstr>
      <vt:lpstr>Need to Know part 2</vt:lpstr>
      <vt:lpstr>Need to know part 3</vt:lpstr>
      <vt:lpstr>What caused the revolution?</vt:lpstr>
      <vt:lpstr>What other revolutions most likely influenced the Latin American Revolution?</vt:lpstr>
      <vt:lpstr>In what time frame did the rebellion occur?</vt:lpstr>
      <vt:lpstr>Who were the Latin Americans fighting against?</vt:lpstr>
      <vt:lpstr>Who led the Latin American socialist revolution?</vt:lpstr>
      <vt:lpstr>Who benefitted from the revolution?</vt:lpstr>
      <vt:lpstr>What is neo-colonialism? </vt:lpstr>
      <vt:lpstr>Latin American Revolution vs Haitian Revolution</vt:lpstr>
      <vt:lpstr>Similarities</vt:lpstr>
      <vt:lpstr>Differences</vt:lpstr>
      <vt:lpstr>Differences cont.</vt:lpstr>
      <vt:lpstr>Works Cited</vt:lpstr>
    </vt:vector>
  </TitlesOfParts>
  <Company>Virginia Beach City Public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Latin America: Social Thought</dc:title>
  <dc:creator>Latin</dc:creator>
  <cp:lastModifiedBy>ecdemott</cp:lastModifiedBy>
  <cp:revision>33</cp:revision>
  <dcterms:created xsi:type="dcterms:W3CDTF">2010-10-04T11:56:13Z</dcterms:created>
  <dcterms:modified xsi:type="dcterms:W3CDTF">2010-10-18T16:10:06Z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0x010100E690E7A48DAC894EAC80452A2DC5EFC3</vt:lpwstr>
  </property>
  <property fmtid="{D5CDD505-2E9C-101B-9397-08002B2CF9AE}" pid="3" name="Due Date">
    <vt:lpwstr/>
  </property>
  <property fmtid="{D5CDD505-2E9C-101B-9397-08002B2CF9AE}" pid="4" name="Teacher">
    <vt:lpwstr/>
  </property>
  <property fmtid="{D5CDD505-2E9C-101B-9397-08002B2CF9AE}" pid="5" name="Class">
    <vt:lpwstr/>
  </property>
</Properties>
</file>