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8" r:id="rId12"/>
    <p:sldId id="263" r:id="rId13"/>
    <p:sldId id="264" r:id="rId14"/>
    <p:sldId id="270" r:id="rId15"/>
    <p:sldId id="271" r:id="rId16"/>
    <p:sldId id="265" r:id="rId17"/>
    <p:sldId id="269"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0BD56-5ED9-4D12-9692-8B22A0EAEBB3}" type="datetimeFigureOut">
              <a:rPr lang="en-US" smtClean="0"/>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0FA85-4657-47A8-83CA-6BA311ED4B62}" type="slidenum">
              <a:rPr lang="en-US" smtClean="0"/>
              <a:t>‹#›</a:t>
            </a:fld>
            <a:endParaRPr lang="en-US"/>
          </a:p>
        </p:txBody>
      </p:sp>
    </p:spTree>
    <p:extLst>
      <p:ext uri="{BB962C8B-B14F-4D97-AF65-F5344CB8AC3E}">
        <p14:creationId xmlns:p14="http://schemas.microsoft.com/office/powerpoint/2010/main" val="105797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0BD56-5ED9-4D12-9692-8B22A0EAEBB3}" type="datetimeFigureOut">
              <a:rPr lang="en-US" smtClean="0"/>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0FA85-4657-47A8-83CA-6BA311ED4B62}" type="slidenum">
              <a:rPr lang="en-US" smtClean="0"/>
              <a:t>‹#›</a:t>
            </a:fld>
            <a:endParaRPr lang="en-US"/>
          </a:p>
        </p:txBody>
      </p:sp>
    </p:spTree>
    <p:extLst>
      <p:ext uri="{BB962C8B-B14F-4D97-AF65-F5344CB8AC3E}">
        <p14:creationId xmlns:p14="http://schemas.microsoft.com/office/powerpoint/2010/main" val="138425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0BD56-5ED9-4D12-9692-8B22A0EAEBB3}" type="datetimeFigureOut">
              <a:rPr lang="en-US" smtClean="0"/>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0FA85-4657-47A8-83CA-6BA311ED4B62}" type="slidenum">
              <a:rPr lang="en-US" smtClean="0"/>
              <a:t>‹#›</a:t>
            </a:fld>
            <a:endParaRPr lang="en-US"/>
          </a:p>
        </p:txBody>
      </p:sp>
    </p:spTree>
    <p:extLst>
      <p:ext uri="{BB962C8B-B14F-4D97-AF65-F5344CB8AC3E}">
        <p14:creationId xmlns:p14="http://schemas.microsoft.com/office/powerpoint/2010/main" val="1227566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0BD56-5ED9-4D12-9692-8B22A0EAEBB3}" type="datetimeFigureOut">
              <a:rPr lang="en-US" smtClean="0"/>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0FA85-4657-47A8-83CA-6BA311ED4B62}" type="slidenum">
              <a:rPr lang="en-US" smtClean="0"/>
              <a:t>‹#›</a:t>
            </a:fld>
            <a:endParaRPr lang="en-US"/>
          </a:p>
        </p:txBody>
      </p:sp>
    </p:spTree>
    <p:extLst>
      <p:ext uri="{BB962C8B-B14F-4D97-AF65-F5344CB8AC3E}">
        <p14:creationId xmlns:p14="http://schemas.microsoft.com/office/powerpoint/2010/main" val="255156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0BD56-5ED9-4D12-9692-8B22A0EAEBB3}" type="datetimeFigureOut">
              <a:rPr lang="en-US" smtClean="0"/>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0FA85-4657-47A8-83CA-6BA311ED4B62}" type="slidenum">
              <a:rPr lang="en-US" smtClean="0"/>
              <a:t>‹#›</a:t>
            </a:fld>
            <a:endParaRPr lang="en-US"/>
          </a:p>
        </p:txBody>
      </p:sp>
    </p:spTree>
    <p:extLst>
      <p:ext uri="{BB962C8B-B14F-4D97-AF65-F5344CB8AC3E}">
        <p14:creationId xmlns:p14="http://schemas.microsoft.com/office/powerpoint/2010/main" val="3421958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0BD56-5ED9-4D12-9692-8B22A0EAEBB3}" type="datetimeFigureOut">
              <a:rPr lang="en-US" smtClean="0"/>
              <a:t>7/27/2011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0FA85-4657-47A8-83CA-6BA311ED4B62}" type="slidenum">
              <a:rPr lang="en-US" smtClean="0"/>
              <a:t>‹#›</a:t>
            </a:fld>
            <a:endParaRPr lang="en-US"/>
          </a:p>
        </p:txBody>
      </p:sp>
    </p:spTree>
    <p:extLst>
      <p:ext uri="{BB962C8B-B14F-4D97-AF65-F5344CB8AC3E}">
        <p14:creationId xmlns:p14="http://schemas.microsoft.com/office/powerpoint/2010/main" val="395588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0BD56-5ED9-4D12-9692-8B22A0EAEBB3}" type="datetimeFigureOut">
              <a:rPr lang="en-US" smtClean="0"/>
              <a:t>7/27/2011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50FA85-4657-47A8-83CA-6BA311ED4B62}" type="slidenum">
              <a:rPr lang="en-US" smtClean="0"/>
              <a:t>‹#›</a:t>
            </a:fld>
            <a:endParaRPr lang="en-US"/>
          </a:p>
        </p:txBody>
      </p:sp>
    </p:spTree>
    <p:extLst>
      <p:ext uri="{BB962C8B-B14F-4D97-AF65-F5344CB8AC3E}">
        <p14:creationId xmlns:p14="http://schemas.microsoft.com/office/powerpoint/2010/main" val="2732240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0BD56-5ED9-4D12-9692-8B22A0EAEBB3}" type="datetimeFigureOut">
              <a:rPr lang="en-US" smtClean="0"/>
              <a:t>7/27/2011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50FA85-4657-47A8-83CA-6BA311ED4B62}" type="slidenum">
              <a:rPr lang="en-US" smtClean="0"/>
              <a:t>‹#›</a:t>
            </a:fld>
            <a:endParaRPr lang="en-US"/>
          </a:p>
        </p:txBody>
      </p:sp>
    </p:spTree>
    <p:extLst>
      <p:ext uri="{BB962C8B-B14F-4D97-AF65-F5344CB8AC3E}">
        <p14:creationId xmlns:p14="http://schemas.microsoft.com/office/powerpoint/2010/main" val="145061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0BD56-5ED9-4D12-9692-8B22A0EAEBB3}" type="datetimeFigureOut">
              <a:rPr lang="en-US" smtClean="0"/>
              <a:t>7/27/2011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50FA85-4657-47A8-83CA-6BA311ED4B62}" type="slidenum">
              <a:rPr lang="en-US" smtClean="0"/>
              <a:t>‹#›</a:t>
            </a:fld>
            <a:endParaRPr lang="en-US"/>
          </a:p>
        </p:txBody>
      </p:sp>
    </p:spTree>
    <p:extLst>
      <p:ext uri="{BB962C8B-B14F-4D97-AF65-F5344CB8AC3E}">
        <p14:creationId xmlns:p14="http://schemas.microsoft.com/office/powerpoint/2010/main" val="3547378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0BD56-5ED9-4D12-9692-8B22A0EAEBB3}" type="datetimeFigureOut">
              <a:rPr lang="en-US" smtClean="0"/>
              <a:t>7/27/2011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0FA85-4657-47A8-83CA-6BA311ED4B62}" type="slidenum">
              <a:rPr lang="en-US" smtClean="0"/>
              <a:t>‹#›</a:t>
            </a:fld>
            <a:endParaRPr lang="en-US"/>
          </a:p>
        </p:txBody>
      </p:sp>
    </p:spTree>
    <p:extLst>
      <p:ext uri="{BB962C8B-B14F-4D97-AF65-F5344CB8AC3E}">
        <p14:creationId xmlns:p14="http://schemas.microsoft.com/office/powerpoint/2010/main" val="2829331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0BD56-5ED9-4D12-9692-8B22A0EAEBB3}" type="datetimeFigureOut">
              <a:rPr lang="en-US" smtClean="0"/>
              <a:t>7/27/2011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0FA85-4657-47A8-83CA-6BA311ED4B62}" type="slidenum">
              <a:rPr lang="en-US" smtClean="0"/>
              <a:t>‹#›</a:t>
            </a:fld>
            <a:endParaRPr lang="en-US"/>
          </a:p>
        </p:txBody>
      </p:sp>
    </p:spTree>
    <p:extLst>
      <p:ext uri="{BB962C8B-B14F-4D97-AF65-F5344CB8AC3E}">
        <p14:creationId xmlns:p14="http://schemas.microsoft.com/office/powerpoint/2010/main" val="2534557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35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0BD56-5ED9-4D12-9692-8B22A0EAEBB3}" type="datetimeFigureOut">
              <a:rPr lang="en-US" smtClean="0"/>
              <a:t>7/27/2011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50FA85-4657-47A8-83CA-6BA311ED4B62}" type="slidenum">
              <a:rPr lang="en-US" smtClean="0"/>
              <a:t>‹#›</a:t>
            </a:fld>
            <a:endParaRPr lang="en-US"/>
          </a:p>
        </p:txBody>
      </p:sp>
    </p:spTree>
    <p:extLst>
      <p:ext uri="{BB962C8B-B14F-4D97-AF65-F5344CB8AC3E}">
        <p14:creationId xmlns:p14="http://schemas.microsoft.com/office/powerpoint/2010/main" val="3528019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34200"/>
          </a:xfrm>
          <a:prstGeom prst="rect">
            <a:avLst/>
          </a:prstGeom>
        </p:spPr>
      </p:pic>
      <p:sp>
        <p:nvSpPr>
          <p:cNvPr id="2" name="Title 1"/>
          <p:cNvSpPr>
            <a:spLocks noGrp="1"/>
          </p:cNvSpPr>
          <p:nvPr>
            <p:ph type="ctrTitle"/>
          </p:nvPr>
        </p:nvSpPr>
        <p:spPr/>
        <p:txBody>
          <a:bodyPr/>
          <a:lstStyle/>
          <a:p>
            <a:r>
              <a:rPr lang="en-US" dirty="0" smtClean="0"/>
              <a:t>John Wycliffe</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Reggie Andrews</a:t>
            </a:r>
            <a:endParaRPr lang="en-US" dirty="0"/>
          </a:p>
        </p:txBody>
      </p:sp>
    </p:spTree>
    <p:extLst>
      <p:ext uri="{BB962C8B-B14F-4D97-AF65-F5344CB8AC3E}">
        <p14:creationId xmlns:p14="http://schemas.microsoft.com/office/powerpoint/2010/main" val="171972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236" y="0"/>
            <a:ext cx="9144000" cy="6858000"/>
          </a:xfrm>
        </p:spPr>
      </p:pic>
      <p:sp>
        <p:nvSpPr>
          <p:cNvPr id="2" name="Title 1"/>
          <p:cNvSpPr>
            <a:spLocks noGrp="1"/>
          </p:cNvSpPr>
          <p:nvPr>
            <p:ph type="title"/>
          </p:nvPr>
        </p:nvSpPr>
        <p:spPr/>
        <p:txBody>
          <a:bodyPr/>
          <a:lstStyle/>
          <a:p>
            <a:r>
              <a:rPr lang="en-US" dirty="0" smtClean="0">
                <a:solidFill>
                  <a:schemeClr val="accent1"/>
                </a:solidFill>
              </a:rPr>
              <a:t>Knights in shining armor</a:t>
            </a:r>
            <a:endParaRPr lang="en-US" dirty="0">
              <a:solidFill>
                <a:schemeClr val="accent1"/>
              </a:solidFill>
            </a:endParaRPr>
          </a:p>
        </p:txBody>
      </p:sp>
      <p:sp>
        <p:nvSpPr>
          <p:cNvPr id="5" name="Content Placeholder 4"/>
          <p:cNvSpPr>
            <a:spLocks noGrp="1"/>
          </p:cNvSpPr>
          <p:nvPr>
            <p:ph sz="half" idx="2"/>
          </p:nvPr>
        </p:nvSpPr>
        <p:spPr>
          <a:xfrm>
            <a:off x="0" y="1600200"/>
            <a:ext cx="9144000" cy="5257800"/>
          </a:xfrm>
        </p:spPr>
        <p:txBody>
          <a:bodyPr/>
          <a:lstStyle/>
          <a:p>
            <a:r>
              <a:rPr lang="en-US" dirty="0">
                <a:solidFill>
                  <a:schemeClr val="accent1"/>
                </a:solidFill>
              </a:rPr>
              <a:t>Late in the Middle Ages plate armor began to appear (ca. late 13th/early 14th century), first as reinforcements to vital areas such as the chest and shoulders, and finally as a complete suit (ca. early 15th century). The medieval "knight in shining armor" that most people think of is the fully plate-armored knight. </a:t>
            </a:r>
            <a:endParaRPr lang="en-US" dirty="0" smtClean="0">
              <a:solidFill>
                <a:schemeClr val="accent1"/>
              </a:solidFill>
            </a:endParaRPr>
          </a:p>
          <a:p>
            <a:r>
              <a:rPr lang="en-US" dirty="0" smtClean="0">
                <a:solidFill>
                  <a:schemeClr val="accent1"/>
                </a:solidFill>
              </a:rPr>
              <a:t>Chainmail </a:t>
            </a:r>
            <a:r>
              <a:rPr lang="en-US" dirty="0">
                <a:solidFill>
                  <a:schemeClr val="accent1"/>
                </a:solidFill>
              </a:rPr>
              <a:t>armor was now relegated to protecting smaller vital areas that could not be covered with plate armor, such as the groin and under the arms. The shield became smaller, or disappeared altogether as it became unnecessary and redundant. </a:t>
            </a:r>
          </a:p>
          <a:p>
            <a:endParaRPr lang="en-US" dirty="0"/>
          </a:p>
        </p:txBody>
      </p:sp>
    </p:spTree>
    <p:extLst>
      <p:ext uri="{BB962C8B-B14F-4D97-AF65-F5344CB8AC3E}">
        <p14:creationId xmlns:p14="http://schemas.microsoft.com/office/powerpoint/2010/main" val="3664048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normAutofit fontScale="70000" lnSpcReduction="20000"/>
          </a:bodyPr>
          <a:lstStyle/>
          <a:p>
            <a:r>
              <a:rPr lang="en-US" dirty="0">
                <a:solidFill>
                  <a:schemeClr val="bg2"/>
                </a:solidFill>
              </a:rPr>
              <a:t>In medieval history, the knight was an armed and mounted warrior belonging to the nobility. The incessant private warfare that characterized medieval times brought about a permanent military class, and by the 10th cent. the institution of knighthood was well established. The knight was essentially a military officer, although with the growth of </a:t>
            </a:r>
            <a:r>
              <a:rPr lang="en-US" dirty="0" smtClean="0">
                <a:solidFill>
                  <a:schemeClr val="bg2"/>
                </a:solidFill>
              </a:rPr>
              <a:t>feudalism, </a:t>
            </a:r>
            <a:r>
              <a:rPr lang="en-US" dirty="0">
                <a:solidFill>
                  <a:schemeClr val="bg2"/>
                </a:solidFill>
              </a:rPr>
              <a:t>form of political and social organization typical of Western Europe from the dissolution of Charlemagne's empire to the rise of the absolute monarchies</a:t>
            </a:r>
            <a:r>
              <a:rPr lang="en-US" dirty="0" smtClean="0">
                <a:solidFill>
                  <a:schemeClr val="bg2"/>
                </a:solidFill>
              </a:rPr>
              <a:t>.</a:t>
            </a:r>
          </a:p>
          <a:p>
            <a:r>
              <a:rPr lang="en-US" dirty="0">
                <a:solidFill>
                  <a:schemeClr val="bg2"/>
                </a:solidFill>
              </a:rPr>
              <a:t> </a:t>
            </a:r>
            <a:r>
              <a:rPr lang="en-US" dirty="0" smtClean="0">
                <a:solidFill>
                  <a:schemeClr val="bg2"/>
                </a:solidFill>
              </a:rPr>
              <a:t>The </a:t>
            </a:r>
            <a:r>
              <a:rPr lang="en-US" dirty="0">
                <a:solidFill>
                  <a:schemeClr val="bg2"/>
                </a:solidFill>
              </a:rPr>
              <a:t>term tended to denote the holder of not only a position in the ranks of nobility but also in the ranks of landholders. The knight generally held his lands by military tenure; thus knight service was a military service, usually 40 days a year, normally expected by an overlord in exchange for each fief held by a knight. All military service was measured in terms of knight service, and a vassal might owe any number of knight </a:t>
            </a:r>
            <a:r>
              <a:rPr lang="en-US" dirty="0" smtClean="0">
                <a:solidFill>
                  <a:schemeClr val="bg2"/>
                </a:solidFill>
              </a:rPr>
              <a:t>services.</a:t>
            </a:r>
            <a:endParaRPr lang="en-US" dirty="0">
              <a:solidFill>
                <a:schemeClr val="bg2"/>
              </a:solidFill>
            </a:endParaRPr>
          </a:p>
        </p:txBody>
      </p:sp>
    </p:spTree>
    <p:extLst>
      <p:ext uri="{BB962C8B-B14F-4D97-AF65-F5344CB8AC3E}">
        <p14:creationId xmlns:p14="http://schemas.microsoft.com/office/powerpoint/2010/main" val="1461656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solidFill>
                  <a:schemeClr val="bg2"/>
                </a:solidFill>
              </a:rPr>
              <a:t>Although all nobles of military age were necessarily knights, knighthood had to be earned through some exploit involving the use of arms. In the late Middle Ages the son of a noble would serve first as page, then as squire, before being made a knight. </a:t>
            </a:r>
            <a:endParaRPr lang="en-US" dirty="0" smtClean="0">
              <a:solidFill>
                <a:schemeClr val="bg2"/>
              </a:solidFill>
            </a:endParaRPr>
          </a:p>
          <a:p>
            <a:r>
              <a:rPr lang="en-US" dirty="0" smtClean="0">
                <a:solidFill>
                  <a:schemeClr val="bg2"/>
                </a:solidFill>
              </a:rPr>
              <a:t>Knighthood </a:t>
            </a:r>
            <a:r>
              <a:rPr lang="en-US" dirty="0">
                <a:solidFill>
                  <a:schemeClr val="bg2"/>
                </a:solidFill>
              </a:rPr>
              <a:t>was conferred by the overlord with the accolade (a blow, usually with the flat of the sword, on the neck or shoulder); in the later period of feudalism, the ceremony was preceded by the religious ceremony of a vigil before an altar. </a:t>
            </a:r>
            <a:endParaRPr lang="en-US" dirty="0" smtClean="0">
              <a:solidFill>
                <a:schemeClr val="bg2"/>
              </a:solidFill>
            </a:endParaRPr>
          </a:p>
          <a:p>
            <a:r>
              <a:rPr lang="en-US" dirty="0" smtClean="0">
                <a:solidFill>
                  <a:schemeClr val="bg2"/>
                </a:solidFill>
              </a:rPr>
              <a:t>A </a:t>
            </a:r>
            <a:r>
              <a:rPr lang="en-US" dirty="0">
                <a:solidFill>
                  <a:schemeClr val="bg2"/>
                </a:solidFill>
              </a:rPr>
              <a:t>knight fighting under another's banner was called a knight bachelor; a knight fighting under his own banner was a knight </a:t>
            </a:r>
            <a:r>
              <a:rPr lang="en-US" dirty="0" smtClean="0">
                <a:solidFill>
                  <a:schemeClr val="bg2"/>
                </a:solidFill>
              </a:rPr>
              <a:t>bannerette.</a:t>
            </a:r>
            <a:endParaRPr lang="en-US" dirty="0">
              <a:solidFill>
                <a:schemeClr val="bg2"/>
              </a:solidFill>
            </a:endParaRPr>
          </a:p>
        </p:txBody>
      </p:sp>
    </p:spTree>
    <p:extLst>
      <p:ext uri="{BB962C8B-B14F-4D97-AF65-F5344CB8AC3E}">
        <p14:creationId xmlns:p14="http://schemas.microsoft.com/office/powerpoint/2010/main" val="2886862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
        <p:nvSpPr>
          <p:cNvPr id="2" name="Title 1"/>
          <p:cNvSpPr>
            <a:spLocks noGrp="1"/>
          </p:cNvSpPr>
          <p:nvPr>
            <p:ph type="title"/>
          </p:nvPr>
        </p:nvSpPr>
        <p:spPr/>
        <p:txBody>
          <a:bodyPr>
            <a:normAutofit fontScale="90000"/>
          </a:bodyPr>
          <a:lstStyle/>
          <a:p>
            <a:r>
              <a:rPr lang="en-US" dirty="0" smtClean="0">
                <a:solidFill>
                  <a:schemeClr val="bg1"/>
                </a:solidFill>
              </a:rPr>
              <a:t>Women in medieval society: no voice, no choice</a:t>
            </a:r>
            <a:endParaRPr lang="en-US" dirty="0">
              <a:solidFill>
                <a:schemeClr val="bg1"/>
              </a:solidFill>
            </a:endParaRPr>
          </a:p>
        </p:txBody>
      </p:sp>
      <p:sp>
        <p:nvSpPr>
          <p:cNvPr id="3" name="Content Placeholder 2"/>
          <p:cNvSpPr>
            <a:spLocks noGrp="1"/>
          </p:cNvSpPr>
          <p:nvPr>
            <p:ph idx="1"/>
          </p:nvPr>
        </p:nvSpPr>
        <p:spPr/>
        <p:txBody>
          <a:bodyPr>
            <a:normAutofit fontScale="70000" lnSpcReduction="20000"/>
          </a:bodyPr>
          <a:lstStyle/>
          <a:p>
            <a:r>
              <a:rPr lang="en-US" dirty="0">
                <a:solidFill>
                  <a:schemeClr val="bg1"/>
                </a:solidFill>
              </a:rPr>
              <a:t>A woman's place in medieval society was determined by her significant male's standing - either her husband's, father's, or brother's. A man might go off to fight for years in a war and leave his wife in charge of things while he was away, but the moment he returned, she was expected to relinquish power to him, even if she had done a better job of overseeing than he had. When a woman lost her male protector, she often lost her identity and became a social leper.</a:t>
            </a:r>
          </a:p>
          <a:p>
            <a:r>
              <a:rPr lang="en-US" dirty="0">
                <a:solidFill>
                  <a:schemeClr val="bg1"/>
                </a:solidFill>
              </a:rPr>
              <a:t>Choices for women were very limited. A female serf virtually had no choice, since serfs actually belonged to the land on which they lived and worked. These women often worked in the fields just as hard as the men, unless maybe they were busy giving birth or caring for the children. Even women above the class of serfs had few opportunities, pretty much limited to being a maid or servant in the home of a lord or becoming a nun.</a:t>
            </a:r>
          </a:p>
          <a:p>
            <a:endParaRPr lang="en-US" dirty="0"/>
          </a:p>
        </p:txBody>
      </p:sp>
    </p:spTree>
    <p:extLst>
      <p:ext uri="{BB962C8B-B14F-4D97-AF65-F5344CB8AC3E}">
        <p14:creationId xmlns:p14="http://schemas.microsoft.com/office/powerpoint/2010/main" val="3612230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Women in medieval Europe had hard lives, even those born to wealthy families. Childbirth was painful, with no medication available to relieve the agony of labor and delivery. Many women died during childbirth or shortly after. </a:t>
            </a:r>
            <a:endParaRPr lang="en-US" dirty="0" smtClean="0"/>
          </a:p>
          <a:p>
            <a:r>
              <a:rPr lang="en-US" dirty="0" smtClean="0"/>
              <a:t>Some </a:t>
            </a:r>
            <a:r>
              <a:rPr lang="en-US" dirty="0"/>
              <a:t>bled to death, some incurred serious infections, and others died because their baby could not be delivered because it was too large or turned the wrong way. </a:t>
            </a:r>
            <a:endParaRPr lang="en-US" dirty="0" smtClean="0"/>
          </a:p>
          <a:p>
            <a:r>
              <a:rPr lang="en-US" dirty="0" smtClean="0"/>
              <a:t>Avoiding </a:t>
            </a:r>
            <a:r>
              <a:rPr lang="en-US" dirty="0"/>
              <a:t>pregnancy was really not an option. There was </a:t>
            </a:r>
            <a:r>
              <a:rPr lang="en-US" dirty="0" smtClean="0"/>
              <a:t>little birth control, </a:t>
            </a:r>
            <a:r>
              <a:rPr lang="en-US" dirty="0"/>
              <a:t>and women were expected to have children to help work the farms or to serve as heirs to their wealthy husbands.</a:t>
            </a:r>
          </a:p>
          <a:p>
            <a:endParaRPr lang="en-US" dirty="0"/>
          </a:p>
        </p:txBody>
      </p:sp>
    </p:spTree>
    <p:extLst>
      <p:ext uri="{BB962C8B-B14F-4D97-AF65-F5344CB8AC3E}">
        <p14:creationId xmlns:p14="http://schemas.microsoft.com/office/powerpoint/2010/main" val="3416066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
        <p:nvSpPr>
          <p:cNvPr id="2" name="Title 1"/>
          <p:cNvSpPr>
            <a:spLocks noGrp="1"/>
          </p:cNvSpPr>
          <p:nvPr>
            <p:ph type="title"/>
          </p:nvPr>
        </p:nvSpPr>
        <p:spPr/>
        <p:txBody>
          <a:bodyPr/>
          <a:lstStyle/>
          <a:p>
            <a:r>
              <a:rPr lang="en-US" dirty="0" smtClean="0">
                <a:solidFill>
                  <a:schemeClr val="bg1"/>
                </a:solidFill>
              </a:rPr>
              <a:t>The rise of the Romance</a:t>
            </a:r>
            <a:endParaRPr lang="en-US" dirty="0">
              <a:solidFill>
                <a:schemeClr val="bg1"/>
              </a:solidFill>
            </a:endParaRPr>
          </a:p>
        </p:txBody>
      </p:sp>
      <p:sp>
        <p:nvSpPr>
          <p:cNvPr id="5" name="Content Placeholder 4"/>
          <p:cNvSpPr>
            <a:spLocks noGrp="1"/>
          </p:cNvSpPr>
          <p:nvPr>
            <p:ph sz="half" idx="2"/>
          </p:nvPr>
        </p:nvSpPr>
        <p:spPr>
          <a:xfrm>
            <a:off x="0" y="1295400"/>
            <a:ext cx="9144000" cy="5562600"/>
          </a:xfrm>
        </p:spPr>
        <p:txBody>
          <a:bodyPr>
            <a:normAutofit fontScale="92500"/>
          </a:bodyPr>
          <a:lstStyle/>
          <a:p>
            <a:r>
              <a:rPr lang="en-US" dirty="0">
                <a:solidFill>
                  <a:schemeClr val="bg1"/>
                </a:solidFill>
              </a:rPr>
              <a:t>Medieval times often evoke images of knights battling on muddy fields, dank and dreary castles, hunger, plagues-in general, a lot of rather depressing </a:t>
            </a:r>
            <a:r>
              <a:rPr lang="en-US" dirty="0" smtClean="0">
                <a:solidFill>
                  <a:schemeClr val="bg1"/>
                </a:solidFill>
              </a:rPr>
              <a:t>scenes, but </a:t>
            </a:r>
            <a:r>
              <a:rPr lang="en-US" dirty="0">
                <a:solidFill>
                  <a:schemeClr val="bg1"/>
                </a:solidFill>
              </a:rPr>
              <a:t>these Dark Ages also witnessed the birth of a romantic movement. </a:t>
            </a:r>
          </a:p>
          <a:p>
            <a:r>
              <a:rPr lang="en-US" dirty="0">
                <a:solidFill>
                  <a:schemeClr val="bg1"/>
                </a:solidFill>
              </a:rPr>
              <a:t>Women in the Middle Ages were usually treated as property. While medieval country marriages were often the result of love, marriage among the noble class was more a business transaction than the culmination of ardent feelings. </a:t>
            </a:r>
            <a:endParaRPr lang="en-US" dirty="0" smtClean="0">
              <a:solidFill>
                <a:schemeClr val="bg1"/>
              </a:solidFill>
            </a:endParaRPr>
          </a:p>
          <a:p>
            <a:r>
              <a:rPr lang="en-US" dirty="0" smtClean="0">
                <a:solidFill>
                  <a:schemeClr val="bg1"/>
                </a:solidFill>
              </a:rPr>
              <a:t>But </a:t>
            </a:r>
            <a:r>
              <a:rPr lang="en-US" dirty="0">
                <a:solidFill>
                  <a:schemeClr val="bg1"/>
                </a:solidFill>
              </a:rPr>
              <a:t>knights returning from the crusades had learned a few things from their adversaries, who revered their women. Passion was considered sinful to 11th and 12th century moralists, but these ideals were slowly being worn away with the rituals of courtly love</a:t>
            </a:r>
          </a:p>
          <a:p>
            <a:endParaRPr lang="en-US" dirty="0"/>
          </a:p>
        </p:txBody>
      </p:sp>
    </p:spTree>
    <p:extLst>
      <p:ext uri="{BB962C8B-B14F-4D97-AF65-F5344CB8AC3E}">
        <p14:creationId xmlns:p14="http://schemas.microsoft.com/office/powerpoint/2010/main" val="1080873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effectLst/>
              </a:rPr>
              <a:t>John Wycliffe lived almost 200 years before the Reformation, but his beliefs and teachings closely match those of Luther, Calvin and other reformers. </a:t>
            </a:r>
          </a:p>
          <a:p>
            <a:r>
              <a:rPr lang="en-US" dirty="0" smtClean="0">
                <a:effectLst/>
              </a:rPr>
              <a:t>As a man ahead of his time, historians have called Wycliffe the "Morning star of the Reformation." </a:t>
            </a:r>
          </a:p>
          <a:p>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13008" y="1901608"/>
            <a:ext cx="4937919" cy="4937919"/>
          </a:xfrm>
        </p:spPr>
      </p:pic>
    </p:spTree>
    <p:extLst>
      <p:ext uri="{BB962C8B-B14F-4D97-AF65-F5344CB8AC3E}">
        <p14:creationId xmlns:p14="http://schemas.microsoft.com/office/powerpoint/2010/main" val="2294800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half" idx="1"/>
          </p:nvPr>
        </p:nvSpPr>
        <p:spPr/>
        <p:txBody>
          <a:bodyPr>
            <a:normAutofit fontScale="85000" lnSpcReduction="10000"/>
          </a:bodyPr>
          <a:lstStyle/>
          <a:p>
            <a:r>
              <a:rPr lang="en-US" dirty="0" smtClean="0">
                <a:effectLst/>
              </a:rPr>
              <a:t>Born in the 1300s, Wycliffe criticized abuses and false teachings in the Church.</a:t>
            </a:r>
          </a:p>
          <a:p>
            <a:r>
              <a:rPr lang="en-US" dirty="0" smtClean="0">
                <a:effectLst/>
              </a:rPr>
              <a:t> In 1382 he translated an English Bible—the first complete European translation done in nearly 1,000 years. </a:t>
            </a:r>
          </a:p>
          <a:p>
            <a:r>
              <a:rPr lang="en-US" dirty="0" smtClean="0">
                <a:effectLst/>
              </a:rPr>
              <a:t>The Lollards, itinerant preachers he sent throughout England, inspired a spiritual revolution.</a:t>
            </a:r>
          </a:p>
          <a:p>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343399" y="2057400"/>
            <a:ext cx="4799037" cy="4800600"/>
          </a:xfrm>
        </p:spPr>
      </p:pic>
    </p:spTree>
    <p:extLst>
      <p:ext uri="{BB962C8B-B14F-4D97-AF65-F5344CB8AC3E}">
        <p14:creationId xmlns:p14="http://schemas.microsoft.com/office/powerpoint/2010/main" val="3999913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half" idx="1"/>
          </p:nvPr>
        </p:nvSpPr>
        <p:spPr/>
        <p:txBody>
          <a:bodyPr/>
          <a:lstStyle/>
          <a:p>
            <a:r>
              <a:rPr lang="en-US" dirty="0" smtClean="0">
                <a:effectLst/>
              </a:rPr>
              <a:t>But the Lollardy movement was short-lived. </a:t>
            </a:r>
          </a:p>
          <a:p>
            <a:r>
              <a:rPr lang="en-US" dirty="0" smtClean="0">
                <a:effectLst/>
              </a:rPr>
              <a:t>The Church expelled Wycliffe from his teaching position at Oxford, and 44 years after he died, the Pope ordered his bones exhumed and burned.</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67200" y="1828800"/>
            <a:ext cx="4876800" cy="5029199"/>
          </a:xfrm>
        </p:spPr>
      </p:pic>
    </p:spTree>
    <p:extLst>
      <p:ext uri="{BB962C8B-B14F-4D97-AF65-F5344CB8AC3E}">
        <p14:creationId xmlns:p14="http://schemas.microsoft.com/office/powerpoint/2010/main" val="2261927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half" idx="1"/>
          </p:nvPr>
        </p:nvSpPr>
        <p:spPr/>
        <p:txBody>
          <a:bodyPr/>
          <a:lstStyle/>
          <a:p>
            <a:r>
              <a:rPr lang="en-US" dirty="0" smtClean="0">
                <a:effectLst/>
              </a:rPr>
              <a:t>Intense persecution stamped out his followers and teachings. </a:t>
            </a:r>
          </a:p>
          <a:p>
            <a:r>
              <a:rPr lang="en-US" dirty="0" smtClean="0">
                <a:effectLst/>
              </a:rPr>
              <a:t>It would be hundreds of years before men like Martin Luther resurrected the reforms of which Wycliffe dreamed.</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19600" y="1905000"/>
            <a:ext cx="4724400" cy="4952999"/>
          </a:xfrm>
        </p:spPr>
      </p:pic>
    </p:spTree>
    <p:extLst>
      <p:ext uri="{BB962C8B-B14F-4D97-AF65-F5344CB8AC3E}">
        <p14:creationId xmlns:p14="http://schemas.microsoft.com/office/powerpoint/2010/main" val="1709705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John Wycliffe left quite an impression on the church: 43 years after his death, officials dug up his body, burned his remains, and threw the ashes into the river Swift. </a:t>
            </a:r>
          </a:p>
          <a:p>
            <a:r>
              <a:rPr lang="en-US" dirty="0" smtClean="0"/>
              <a:t>Still, they couldn't get rid of him. Wycliffe's teachings, though suppressed, continued to spread. </a:t>
            </a:r>
          </a:p>
          <a:p>
            <a:r>
              <a:rPr lang="en-US" dirty="0" smtClean="0"/>
              <a:t>As a later chronicler observed, "Thus the brook hath conveyed his ashes into Avon; Avon into Severn; Severn into the narrow seas; and they into the main ocean. </a:t>
            </a:r>
          </a:p>
          <a:p>
            <a:r>
              <a:rPr lang="en-US" dirty="0" smtClean="0"/>
              <a:t>And thus the ashes of Wycliffe are the emblem of his doctrine which now is dispersed the world over."</a:t>
            </a:r>
          </a:p>
          <a:p>
            <a:endParaRPr lang="en-US" dirty="0"/>
          </a:p>
        </p:txBody>
      </p:sp>
    </p:spTree>
    <p:extLst>
      <p:ext uri="{BB962C8B-B14F-4D97-AF65-F5344CB8AC3E}">
        <p14:creationId xmlns:p14="http://schemas.microsoft.com/office/powerpoint/2010/main" val="712561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2" name="Title 1"/>
          <p:cNvSpPr>
            <a:spLocks noGrp="1"/>
          </p:cNvSpPr>
          <p:nvPr>
            <p:ph type="title"/>
          </p:nvPr>
        </p:nvSpPr>
        <p:spPr/>
        <p:txBody>
          <a:bodyPr>
            <a:normAutofit fontScale="90000"/>
          </a:bodyPr>
          <a:lstStyle/>
          <a:p>
            <a:r>
              <a:rPr lang="en-US" dirty="0" smtClean="0"/>
              <a:t>The middle </a:t>
            </a:r>
            <a:r>
              <a:rPr lang="en-US" dirty="0" smtClean="0"/>
              <a:t>ages </a:t>
            </a:r>
            <a:r>
              <a:rPr lang="en-US" b="1" dirty="0"/>
              <a:t>1066 -1485</a:t>
            </a:r>
            <a:br>
              <a:rPr lang="en-US" b="1" dirty="0"/>
            </a:br>
            <a:endParaRPr lang="en-US" dirty="0"/>
          </a:p>
        </p:txBody>
      </p:sp>
      <p:sp>
        <p:nvSpPr>
          <p:cNvPr id="3" name="Content Placeholder 2"/>
          <p:cNvSpPr>
            <a:spLocks noGrp="1"/>
          </p:cNvSpPr>
          <p:nvPr>
            <p:ph sz="half" idx="4294967295"/>
          </p:nvPr>
        </p:nvSpPr>
        <p:spPr>
          <a:xfrm>
            <a:off x="0" y="1066800"/>
            <a:ext cx="9144000" cy="5791200"/>
          </a:xfrm>
        </p:spPr>
        <p:txBody>
          <a:bodyPr>
            <a:normAutofit/>
          </a:bodyPr>
          <a:lstStyle/>
          <a:p>
            <a:r>
              <a:rPr lang="en-US" b="1" dirty="0"/>
              <a:t>The Middle Ages encompass one of the most turbulent periods in English History. Starting with the Battle of Hastings and the Norman Conquest - when William the Conqueror effectively took all of the lands from the Saxon English and gave them to French nobles. The English Middle Ages then saw the building of the great English castles, including the Tower of London, which helped the Normans to retain their hold on England.</a:t>
            </a:r>
            <a:endParaRPr lang="en-US" dirty="0"/>
          </a:p>
        </p:txBody>
      </p:sp>
    </p:spTree>
    <p:extLst>
      <p:ext uri="{BB962C8B-B14F-4D97-AF65-F5344CB8AC3E}">
        <p14:creationId xmlns:p14="http://schemas.microsoft.com/office/powerpoint/2010/main" val="4129643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solidFill>
                  <a:srgbClr val="FFFF00"/>
                </a:solidFill>
              </a:rPr>
              <a:t>The </a:t>
            </a:r>
            <a:r>
              <a:rPr lang="en-US" b="1" dirty="0">
                <a:solidFill>
                  <a:srgbClr val="FFFF00"/>
                </a:solidFill>
              </a:rPr>
              <a:t>start of the Crusades and the knights of the Middle Ages, including the founding of the Knights Templar. The </a:t>
            </a:r>
            <a:r>
              <a:rPr lang="en-US" b="1" dirty="0" smtClean="0">
                <a:solidFill>
                  <a:srgbClr val="FFFF00"/>
                </a:solidFill>
              </a:rPr>
              <a:t>Domes day </a:t>
            </a:r>
            <a:r>
              <a:rPr lang="en-US" b="1" dirty="0">
                <a:solidFill>
                  <a:srgbClr val="FFFF00"/>
                </a:solidFill>
              </a:rPr>
              <a:t>Book and the Magna Carta. The Kings and Queens of the Middle Ages including Richard the </a:t>
            </a:r>
            <a:r>
              <a:rPr lang="en-US" b="1" dirty="0" smtClean="0">
                <a:solidFill>
                  <a:srgbClr val="FFFF00"/>
                </a:solidFill>
              </a:rPr>
              <a:t>Lion heart </a:t>
            </a:r>
            <a:r>
              <a:rPr lang="en-US" b="1" dirty="0">
                <a:solidFill>
                  <a:srgbClr val="FFFF00"/>
                </a:solidFill>
              </a:rPr>
              <a:t>and great Plantagenet Kings from Henry II (1154-1189) to Edward III (1327-1377). The Hundred Years War between England and France. The Medieval Kings and Queens of the Royal Houses of Lancaster and York and the Wars of the Roses. The Middle Ages Feudal System and the terrible Black Death which really did plague the period of the Middle Ages.</a:t>
            </a:r>
            <a:endParaRPr lang="en-US" dirty="0">
              <a:solidFill>
                <a:srgbClr val="FFFF00"/>
              </a:solidFill>
            </a:endParaRPr>
          </a:p>
        </p:txBody>
      </p:sp>
    </p:spTree>
    <p:extLst>
      <p:ext uri="{BB962C8B-B14F-4D97-AF65-F5344CB8AC3E}">
        <p14:creationId xmlns:p14="http://schemas.microsoft.com/office/powerpoint/2010/main" val="1566292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Normans - William the Conqueror</a:t>
            </a:r>
            <a:br>
              <a:rPr lang="en-US" b="1" dirty="0"/>
            </a:br>
            <a:endParaRPr lang="en-US" dirty="0"/>
          </a:p>
        </p:txBody>
      </p:sp>
      <p:sp>
        <p:nvSpPr>
          <p:cNvPr id="4" name="Content Placeholder 3"/>
          <p:cNvSpPr>
            <a:spLocks noGrp="1"/>
          </p:cNvSpPr>
          <p:nvPr>
            <p:ph sz="half" idx="1"/>
          </p:nvPr>
        </p:nvSpPr>
        <p:spPr/>
        <p:txBody>
          <a:bodyPr>
            <a:normAutofit fontScale="77500" lnSpcReduction="20000"/>
          </a:bodyPr>
          <a:lstStyle/>
          <a:p>
            <a:r>
              <a:rPr lang="en-US" dirty="0"/>
              <a:t>William, the illegitimate son of Robert, Duke of Normandy, was born at </a:t>
            </a:r>
            <a:r>
              <a:rPr lang="en-US" dirty="0" smtClean="0"/>
              <a:t>Fallacies </a:t>
            </a:r>
            <a:r>
              <a:rPr lang="en-US" dirty="0"/>
              <a:t>Castle, Normandy, in 1027 or 1028. He was known as William the Bastard.</a:t>
            </a:r>
          </a:p>
          <a:p>
            <a:r>
              <a:rPr lang="en-US" dirty="0"/>
              <a:t> When his father died in 1035, William was named as his successor. </a:t>
            </a:r>
          </a:p>
          <a:p>
            <a:r>
              <a:rPr lang="en-US" dirty="0"/>
              <a:t>By the time that he was twenty-seven, he had earned himself a good reputation as a strong leader. He defended Normandy well from repeated attacks by the French and was feared as a military </a:t>
            </a:r>
            <a:r>
              <a:rPr lang="en-US" dirty="0" smtClean="0"/>
              <a:t>leader.</a:t>
            </a:r>
            <a:endParaRPr lang="en-US" dirty="0"/>
          </a:p>
          <a:p>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19600" y="1284704"/>
            <a:ext cx="4724399" cy="5625769"/>
          </a:xfrm>
        </p:spPr>
      </p:pic>
    </p:spTree>
    <p:extLst>
      <p:ext uri="{BB962C8B-B14F-4D97-AF65-F5344CB8AC3E}">
        <p14:creationId xmlns:p14="http://schemas.microsoft.com/office/powerpoint/2010/main" val="3979137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F66DE3C4FD0047AE136D1F5FC67812" ma:contentTypeVersion="0" ma:contentTypeDescription="Create a new document." ma:contentTypeScope="" ma:versionID="55399964671711d527613c5e7cf5ed48">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12340D-52D4-4425-A4B2-722F843BB3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5F9FA18-4A64-47E9-AAA8-B127B1CBE3BD}">
  <ds:schemaRefs>
    <ds:schemaRef ds:uri="http://schemas.microsoft.com/office/2006/metadata/properties"/>
    <ds:schemaRef ds:uri="http://purl.org/dc/elements/1.1/"/>
    <ds:schemaRef ds:uri="http://purl.org/dc/terms/"/>
    <ds:schemaRef ds:uri="http://schemas.openxmlformats.org/package/2006/metadata/core-properties"/>
    <ds:schemaRef ds:uri="http://schemas.microsoft.com/office/2006/documentManagement/types"/>
    <ds:schemaRef ds:uri="http://purl.org/dc/dcmitype/"/>
    <ds:schemaRef ds:uri="http://www.w3.org/XML/1998/namespace"/>
  </ds:schemaRefs>
</ds:datastoreItem>
</file>

<file path=customXml/itemProps3.xml><?xml version="1.0" encoding="utf-8"?>
<ds:datastoreItem xmlns:ds="http://schemas.openxmlformats.org/officeDocument/2006/customXml" ds:itemID="{F9EC3E99-A480-4165-833A-4232593472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140</TotalTime>
  <Words>1222</Words>
  <Application>Microsoft Office PowerPoint</Application>
  <PresentationFormat>On-screen Show (4:3)</PresentationFormat>
  <Paragraphs>41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John Wycliffe</vt:lpstr>
      <vt:lpstr>PowerPoint Presentation</vt:lpstr>
      <vt:lpstr>PowerPoint Presentation</vt:lpstr>
      <vt:lpstr>PowerPoint Presentation</vt:lpstr>
      <vt:lpstr>PowerPoint Presentation</vt:lpstr>
      <vt:lpstr>PowerPoint Presentation</vt:lpstr>
      <vt:lpstr>The middle ages 1066 -1485 </vt:lpstr>
      <vt:lpstr>PowerPoint Presentation</vt:lpstr>
      <vt:lpstr>The Normans - William the Conqueror </vt:lpstr>
      <vt:lpstr>Knights in shining armor</vt:lpstr>
      <vt:lpstr>PowerPoint Presentation</vt:lpstr>
      <vt:lpstr>PowerPoint Presentation</vt:lpstr>
      <vt:lpstr>Women in medieval society: no voice, no choice</vt:lpstr>
      <vt:lpstr>PowerPoint Presentation</vt:lpstr>
      <vt:lpstr>The rise of the Romance</vt:lpstr>
    </vt:vector>
  </TitlesOfParts>
  <Company>Virginia Beach City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Wycliffe</dc:title>
  <dc:creator>REGANALD L ANDREWS (982)</dc:creator>
  <cp:lastModifiedBy>REGANALD L ANDREWS (982)</cp:lastModifiedBy>
  <cp:revision>12</cp:revision>
  <dcterms:created xsi:type="dcterms:W3CDTF">2011-07-26T15:40:09Z</dcterms:created>
  <dcterms:modified xsi:type="dcterms:W3CDTF">2011-07-27T16:11:18Z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0x010100FCF66DE3C4FD0047AE136D1F5FC67812</vt:lpwstr>
  </property>
</Properties>
</file>