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6" r:id="rId9"/>
    <p:sldId id="260" r:id="rId10"/>
    <p:sldId id="267" r:id="rId11"/>
    <p:sldId id="263" r:id="rId12"/>
    <p:sldId id="268" r:id="rId13"/>
    <p:sldId id="264" r:id="rId14"/>
    <p:sldId id="271" r:id="rId15"/>
    <p:sldId id="270" r:id="rId16"/>
    <p:sldId id="269"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606947E-2C5B-497F-8485-470ED192B867}" type="datetimeFigureOut">
              <a:rPr lang="en-US" smtClean="0"/>
              <a:pPr/>
              <a:t>10/28/2011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343DF71-2CC4-4CBE-97BB-862CBB3DF3D3}"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6947E-2C5B-497F-8485-470ED192B867}"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DF71-2CC4-4CBE-97BB-862CBB3DF3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6947E-2C5B-497F-8485-470ED192B867}"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DF71-2CC4-4CBE-97BB-862CBB3DF3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06947E-2C5B-497F-8485-470ED192B867}"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DF71-2CC4-4CBE-97BB-862CBB3DF3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06947E-2C5B-497F-8485-470ED192B867}"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DF71-2CC4-4CBE-97BB-862CBB3DF3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606947E-2C5B-497F-8485-470ED192B867}" type="datetimeFigureOut">
              <a:rPr lang="en-US" smtClean="0"/>
              <a:pPr/>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DF71-2CC4-4CBE-97BB-862CBB3DF3D3}"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06947E-2C5B-497F-8485-470ED192B867}" type="datetimeFigureOut">
              <a:rPr lang="en-US" smtClean="0"/>
              <a:pPr/>
              <a:t>10/28/2011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3DF71-2CC4-4CBE-97BB-862CBB3DF3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06947E-2C5B-497F-8485-470ED192B867}" type="datetimeFigureOut">
              <a:rPr lang="en-US" smtClean="0"/>
              <a:pPr/>
              <a:t>10/28/2011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3DF71-2CC4-4CBE-97BB-862CBB3DF3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6947E-2C5B-497F-8485-470ED192B867}" type="datetimeFigureOut">
              <a:rPr lang="en-US" smtClean="0"/>
              <a:pPr/>
              <a:t>10/28/2011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3DF71-2CC4-4CBE-97BB-862CBB3DF3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606947E-2C5B-497F-8485-470ED192B867}" type="datetimeFigureOut">
              <a:rPr lang="en-US" smtClean="0"/>
              <a:pPr/>
              <a:t>10/28/2011</a:t>
            </a:fld>
            <a:endParaRPr lang="en-US"/>
          </a:p>
        </p:txBody>
      </p:sp>
      <p:sp>
        <p:nvSpPr>
          <p:cNvPr id="7" name="Slide Number Placeholder 6"/>
          <p:cNvSpPr>
            <a:spLocks noGrp="1"/>
          </p:cNvSpPr>
          <p:nvPr>
            <p:ph type="sldNum" sz="quarter" idx="12"/>
          </p:nvPr>
        </p:nvSpPr>
        <p:spPr/>
        <p:txBody>
          <a:bodyPr/>
          <a:lstStyle/>
          <a:p>
            <a:fld id="{7343DF71-2CC4-4CBE-97BB-862CBB3DF3D3}"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06947E-2C5B-497F-8485-470ED192B867}" type="datetimeFigureOut">
              <a:rPr lang="en-US" smtClean="0"/>
              <a:pPr/>
              <a:t>10/28/2011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343DF71-2CC4-4CBE-97BB-862CBB3DF3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606947E-2C5B-497F-8485-470ED192B867}" type="datetimeFigureOut">
              <a:rPr lang="en-US" smtClean="0"/>
              <a:pPr/>
              <a:t>10/28/2011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343DF71-2CC4-4CBE-97BB-862CBB3DF3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73842"/>
          </a:xfrm>
          <a:prstGeom prst="rect">
            <a:avLst/>
          </a:prstGeom>
          <a:noFill/>
          <a:ln w="9525">
            <a:noFill/>
            <a:miter lim="800000"/>
            <a:headEnd/>
            <a:tailEnd/>
          </a:ln>
        </p:spPr>
      </p:pic>
      <p:sp>
        <p:nvSpPr>
          <p:cNvPr id="2" name="Title 1"/>
          <p:cNvSpPr>
            <a:spLocks noGrp="1"/>
          </p:cNvSpPr>
          <p:nvPr>
            <p:ph type="ctrTitle"/>
          </p:nvPr>
        </p:nvSpPr>
        <p:spPr/>
        <p:txBody>
          <a:bodyPr>
            <a:normAutofit fontScale="90000"/>
          </a:bodyPr>
          <a:lstStyle/>
          <a:p>
            <a:r>
              <a:rPr lang="en-US" sz="6600" u="sng" dirty="0" smtClean="0">
                <a:latin typeface="Aharoni" pitchFamily="2" charset="-79"/>
                <a:cs typeface="Aharoni" pitchFamily="2" charset="-79"/>
              </a:rPr>
              <a:t>God is Dead</a:t>
            </a:r>
            <a:r>
              <a:rPr lang="en-US" u="sng" dirty="0" smtClean="0">
                <a:latin typeface="Aharoni" pitchFamily="2" charset="-79"/>
                <a:cs typeface="Aharoni" pitchFamily="2" charset="-79"/>
              </a:rPr>
              <a:t/>
            </a:r>
            <a:br>
              <a:rPr lang="en-US" u="sng" dirty="0" smtClean="0">
                <a:latin typeface="Aharoni" pitchFamily="2" charset="-79"/>
                <a:cs typeface="Aharoni" pitchFamily="2" charset="-79"/>
              </a:rPr>
            </a:br>
            <a:r>
              <a:rPr lang="en-US" sz="1800" u="sng" dirty="0" smtClean="0">
                <a:latin typeface="Aharoni" pitchFamily="2" charset="-79"/>
                <a:cs typeface="Aharoni" pitchFamily="2" charset="-79"/>
              </a:rPr>
              <a:t>From “The Death of God” Lecture</a:t>
            </a:r>
            <a:endParaRPr lang="en-US" sz="1800" u="sng" dirty="0">
              <a:latin typeface="Aharoni" pitchFamily="2" charset="-79"/>
              <a:cs typeface="Aharoni" pitchFamily="2" charset="-79"/>
            </a:endParaRPr>
          </a:p>
        </p:txBody>
      </p:sp>
      <p:sp>
        <p:nvSpPr>
          <p:cNvPr id="3" name="Subtitle 2"/>
          <p:cNvSpPr>
            <a:spLocks noGrp="1"/>
          </p:cNvSpPr>
          <p:nvPr>
            <p:ph type="subTitle" idx="1"/>
          </p:nvPr>
        </p:nvSpPr>
        <p:spPr>
          <a:xfrm>
            <a:off x="1219200" y="152400"/>
            <a:ext cx="6400800" cy="1752600"/>
          </a:xfrm>
        </p:spPr>
        <p:txBody>
          <a:bodyPr>
            <a:normAutofit/>
          </a:bodyPr>
          <a:lstStyle/>
          <a:p>
            <a:r>
              <a:rPr lang="en-US" sz="2800" dirty="0" smtClean="0">
                <a:solidFill>
                  <a:schemeClr val="tx2">
                    <a:lumMod val="75000"/>
                  </a:schemeClr>
                </a:solidFill>
                <a:latin typeface="Andalus" pitchFamily="18" charset="-78"/>
                <a:cs typeface="Andalus" pitchFamily="18" charset="-78"/>
              </a:rPr>
              <a:t>Friedrich </a:t>
            </a:r>
            <a:r>
              <a:rPr lang="en-US" sz="2800" dirty="0" err="1" smtClean="0">
                <a:solidFill>
                  <a:schemeClr val="tx2">
                    <a:lumMod val="75000"/>
                  </a:schemeClr>
                </a:solidFill>
                <a:latin typeface="Andalus" pitchFamily="18" charset="-78"/>
                <a:cs typeface="Andalus" pitchFamily="18" charset="-78"/>
              </a:rPr>
              <a:t>Nietzche’s</a:t>
            </a:r>
            <a:r>
              <a:rPr lang="en-US" sz="2800" dirty="0" smtClean="0">
                <a:solidFill>
                  <a:schemeClr val="tx2">
                    <a:lumMod val="75000"/>
                  </a:schemeClr>
                </a:solidFill>
                <a:latin typeface="Andalus" pitchFamily="18" charset="-78"/>
                <a:cs typeface="Andalus" pitchFamily="18" charset="-78"/>
              </a:rPr>
              <a:t> Statement:</a:t>
            </a:r>
            <a:endParaRPr lang="en-US" sz="2800" dirty="0">
              <a:solidFill>
                <a:schemeClr val="tx2">
                  <a:lumMod val="75000"/>
                </a:schemeClr>
              </a:solidFill>
              <a:latin typeface="Andalus" pitchFamily="18" charset="-78"/>
              <a:cs typeface="Andalus" pitchFamily="18" charset="-78"/>
            </a:endParaRPr>
          </a:p>
        </p:txBody>
      </p:sp>
      <p:sp>
        <p:nvSpPr>
          <p:cNvPr id="5" name="TextBox 4"/>
          <p:cNvSpPr txBox="1"/>
          <p:nvPr/>
        </p:nvSpPr>
        <p:spPr>
          <a:xfrm>
            <a:off x="1295400" y="5791200"/>
            <a:ext cx="6705600" cy="369332"/>
          </a:xfrm>
          <a:prstGeom prst="rect">
            <a:avLst/>
          </a:prstGeom>
          <a:noFill/>
        </p:spPr>
        <p:txBody>
          <a:bodyPr wrap="square" rtlCol="0">
            <a:spAutoFit/>
          </a:bodyPr>
          <a:lstStyle/>
          <a:p>
            <a:r>
              <a:rPr lang="en-US" dirty="0" smtClean="0">
                <a:latin typeface="Arial Black" pitchFamily="34" charset="0"/>
              </a:rPr>
              <a:t>Jessica </a:t>
            </a:r>
            <a:r>
              <a:rPr lang="en-US" dirty="0" err="1" smtClean="0">
                <a:latin typeface="Arial Black" pitchFamily="34" charset="0"/>
              </a:rPr>
              <a:t>Manno</a:t>
            </a:r>
            <a:r>
              <a:rPr lang="en-US" smtClean="0">
                <a:latin typeface="Arial Black" pitchFamily="34" charset="0"/>
              </a:rPr>
              <a:t> and EDM           </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0" y="0"/>
            <a:ext cx="915060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Paraphrase this PowerPoint</a:t>
            </a:r>
            <a:endParaRPr lang="en-US" dirty="0"/>
          </a:p>
        </p:txBody>
      </p:sp>
      <p:sp>
        <p:nvSpPr>
          <p:cNvPr id="3" name="Content Placeholder 2"/>
          <p:cNvSpPr>
            <a:spLocks noGrp="1"/>
          </p:cNvSpPr>
          <p:nvPr>
            <p:ph idx="1"/>
          </p:nvPr>
        </p:nvSpPr>
        <p:spPr/>
        <p:txBody>
          <a:bodyPr/>
          <a:lstStyle/>
          <a:p>
            <a:pPr marL="0" indent="0">
              <a:buNone/>
            </a:pPr>
            <a:r>
              <a:rPr lang="en-US" dirty="0" smtClean="0"/>
              <a:t>Slide 3</a:t>
            </a:r>
            <a:endParaRPr lang="en-US" dirty="0"/>
          </a:p>
        </p:txBody>
      </p:sp>
    </p:spTree>
    <p:extLst>
      <p:ext uri="{BB962C8B-B14F-4D97-AF65-F5344CB8AC3E}">
        <p14:creationId xmlns:p14="http://schemas.microsoft.com/office/powerpoint/2010/main" val="96958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Paraphrase this PowerPoint</a:t>
            </a:r>
            <a:endParaRPr lang="en-US" dirty="0"/>
          </a:p>
        </p:txBody>
      </p:sp>
      <p:sp>
        <p:nvSpPr>
          <p:cNvPr id="3" name="Content Placeholder 2"/>
          <p:cNvSpPr>
            <a:spLocks noGrp="1"/>
          </p:cNvSpPr>
          <p:nvPr>
            <p:ph idx="1"/>
          </p:nvPr>
        </p:nvSpPr>
        <p:spPr/>
        <p:txBody>
          <a:bodyPr/>
          <a:lstStyle/>
          <a:p>
            <a:pPr marL="0" indent="0">
              <a:buNone/>
            </a:pPr>
            <a:r>
              <a:rPr lang="en-US" dirty="0" smtClean="0"/>
              <a:t>Slides 4-5</a:t>
            </a:r>
            <a:endParaRPr lang="en-US" dirty="0"/>
          </a:p>
        </p:txBody>
      </p:sp>
    </p:spTree>
    <p:extLst>
      <p:ext uri="{BB962C8B-B14F-4D97-AF65-F5344CB8AC3E}">
        <p14:creationId xmlns:p14="http://schemas.microsoft.com/office/powerpoint/2010/main" val="96958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Paraphrase this PowerPoint</a:t>
            </a:r>
            <a:endParaRPr lang="en-US" dirty="0"/>
          </a:p>
        </p:txBody>
      </p:sp>
      <p:sp>
        <p:nvSpPr>
          <p:cNvPr id="3" name="Content Placeholder 2"/>
          <p:cNvSpPr>
            <a:spLocks noGrp="1"/>
          </p:cNvSpPr>
          <p:nvPr>
            <p:ph idx="1"/>
          </p:nvPr>
        </p:nvSpPr>
        <p:spPr/>
        <p:txBody>
          <a:bodyPr/>
          <a:lstStyle/>
          <a:p>
            <a:pPr marL="0" indent="0">
              <a:buNone/>
            </a:pPr>
            <a:r>
              <a:rPr lang="en-US" dirty="0" smtClean="0"/>
              <a:t>Slides 6-7</a:t>
            </a:r>
            <a:endParaRPr lang="en-US" dirty="0"/>
          </a:p>
        </p:txBody>
      </p:sp>
    </p:spTree>
    <p:extLst>
      <p:ext uri="{BB962C8B-B14F-4D97-AF65-F5344CB8AC3E}">
        <p14:creationId xmlns:p14="http://schemas.microsoft.com/office/powerpoint/2010/main" val="352026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Paraphrase this PowerPoint</a:t>
            </a:r>
            <a:endParaRPr lang="en-US" dirty="0"/>
          </a:p>
        </p:txBody>
      </p:sp>
      <p:sp>
        <p:nvSpPr>
          <p:cNvPr id="3" name="Content Placeholder 2"/>
          <p:cNvSpPr>
            <a:spLocks noGrp="1"/>
          </p:cNvSpPr>
          <p:nvPr>
            <p:ph idx="1"/>
          </p:nvPr>
        </p:nvSpPr>
        <p:spPr/>
        <p:txBody>
          <a:bodyPr/>
          <a:lstStyle/>
          <a:p>
            <a:pPr marL="0" indent="0">
              <a:buNone/>
            </a:pPr>
            <a:r>
              <a:rPr lang="en-US" dirty="0" smtClean="0"/>
              <a:t>Slides 8-9</a:t>
            </a:r>
            <a:endParaRPr lang="en-US" dirty="0"/>
          </a:p>
        </p:txBody>
      </p:sp>
    </p:spTree>
    <p:extLst>
      <p:ext uri="{BB962C8B-B14F-4D97-AF65-F5344CB8AC3E}">
        <p14:creationId xmlns:p14="http://schemas.microsoft.com/office/powerpoint/2010/main" val="96958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Evidence</a:t>
            </a:r>
            <a:endParaRPr lang="en-US" dirty="0"/>
          </a:p>
        </p:txBody>
      </p:sp>
      <p:sp>
        <p:nvSpPr>
          <p:cNvPr id="3" name="Content Placeholder 2"/>
          <p:cNvSpPr>
            <a:spLocks noGrp="1"/>
          </p:cNvSpPr>
          <p:nvPr>
            <p:ph idx="1"/>
          </p:nvPr>
        </p:nvSpPr>
        <p:spPr/>
        <p:txBody>
          <a:bodyPr/>
          <a:lstStyle/>
          <a:p>
            <a:pPr marL="0" indent="0">
              <a:buNone/>
            </a:pPr>
            <a:r>
              <a:rPr lang="en-US" dirty="0" smtClean="0"/>
              <a:t>Provide 5 bullets of historical evidence (with WHC, please) which proves or disproves statement </a:t>
            </a:r>
            <a:r>
              <a:rPr lang="en-US" dirty="0"/>
              <a:t>Friedrich </a:t>
            </a:r>
            <a:r>
              <a:rPr lang="en-US" dirty="0" smtClean="0"/>
              <a:t>Nietzsche’s statement.</a:t>
            </a:r>
          </a:p>
          <a:p>
            <a:pPr marL="0" indent="0">
              <a:buNone/>
            </a:pPr>
            <a:r>
              <a:rPr lang="en-US" dirty="0" smtClean="0"/>
              <a:t>-</a:t>
            </a:r>
          </a:p>
          <a:p>
            <a:pPr marL="0" indent="0">
              <a:buNone/>
            </a:pPr>
            <a:r>
              <a:rPr lang="en-US" dirty="0" smtClean="0"/>
              <a:t>-</a:t>
            </a:r>
          </a:p>
          <a:p>
            <a:pPr marL="0" indent="0">
              <a:buNone/>
            </a:pPr>
            <a:r>
              <a:rPr lang="en-US" dirty="0" smtClean="0"/>
              <a:t>-</a:t>
            </a:r>
          </a:p>
          <a:p>
            <a:pPr marL="0" indent="0">
              <a:buNone/>
            </a:pPr>
            <a:r>
              <a:rPr lang="en-US" dirty="0" smtClean="0"/>
              <a:t>-</a:t>
            </a:r>
          </a:p>
          <a:p>
            <a:pPr marL="0" indent="0">
              <a:buNone/>
            </a:pPr>
            <a:r>
              <a:rPr lang="en-US" dirty="0"/>
              <a:t>-</a:t>
            </a:r>
          </a:p>
        </p:txBody>
      </p:sp>
    </p:spTree>
    <p:extLst>
      <p:ext uri="{BB962C8B-B14F-4D97-AF65-F5344CB8AC3E}">
        <p14:creationId xmlns:p14="http://schemas.microsoft.com/office/powerpoint/2010/main" val="96958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1" y="0"/>
            <a:ext cx="9149719"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solidFill>
                  <a:schemeClr val="bg1"/>
                </a:solidFill>
                <a:latin typeface="Aharoni" pitchFamily="2" charset="-79"/>
                <a:cs typeface="Aharoni" pitchFamily="2" charset="-79"/>
              </a:rPr>
              <a:t>Who is Friedrich Nietzsche?</a:t>
            </a: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a:xfrm>
            <a:off x="0" y="2819400"/>
            <a:ext cx="5486400" cy="3687763"/>
          </a:xfrm>
        </p:spPr>
        <p:txBody>
          <a:bodyPr>
            <a:normAutofit/>
          </a:bodyPr>
          <a:lstStyle/>
          <a:p>
            <a:r>
              <a:rPr lang="en-US" sz="2400" b="1" dirty="0" smtClean="0">
                <a:latin typeface="Adobe Garamond Pro Bold" pitchFamily="18" charset="0"/>
              </a:rPr>
              <a:t>19</a:t>
            </a:r>
            <a:r>
              <a:rPr lang="en-US" sz="2400" b="1" baseline="30000" dirty="0" smtClean="0">
                <a:latin typeface="Adobe Garamond Pro Bold" pitchFamily="18" charset="0"/>
              </a:rPr>
              <a:t>th</a:t>
            </a:r>
            <a:r>
              <a:rPr lang="en-US" sz="2400" b="1" dirty="0" smtClean="0">
                <a:latin typeface="Adobe Garamond Pro Bold" pitchFamily="18" charset="0"/>
              </a:rPr>
              <a:t> century German philosopher, poet and classical philologist </a:t>
            </a:r>
          </a:p>
          <a:p>
            <a:r>
              <a:rPr lang="en-US" sz="2400" b="1" dirty="0" smtClean="0">
                <a:latin typeface="Adobe Garamond Pro Bold" pitchFamily="18" charset="0"/>
              </a:rPr>
              <a:t>Believed the material things in the world were doing okay for us, so pronounced God to be dead (God was not needed)</a:t>
            </a:r>
          </a:p>
          <a:p>
            <a:r>
              <a:rPr lang="en-US" sz="2400" b="1" dirty="0" smtClean="0">
                <a:latin typeface="Adobe Garamond Pro Bold" pitchFamily="18" charset="0"/>
              </a:rPr>
              <a:t>Believed godly roles were already done by humans</a:t>
            </a:r>
            <a:endParaRPr lang="en-US" sz="2400" b="1" dirty="0">
              <a:latin typeface="Adobe Garamond Pro Bold"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6934200" y="1066800"/>
            <a:ext cx="2209800" cy="2564565"/>
          </a:xfrm>
          <a:prstGeom prst="rect">
            <a:avLst/>
          </a:prstGeom>
          <a:noFill/>
          <a:ln w="9525">
            <a:noFill/>
            <a:miter lim="800000"/>
            <a:headEnd/>
            <a:tailEnd/>
          </a:ln>
        </p:spPr>
      </p:pic>
      <p:sp>
        <p:nvSpPr>
          <p:cNvPr id="5" name="Oval Callout 4"/>
          <p:cNvSpPr/>
          <p:nvPr/>
        </p:nvSpPr>
        <p:spPr>
          <a:xfrm>
            <a:off x="5791200" y="3733800"/>
            <a:ext cx="3352800" cy="3124200"/>
          </a:xfrm>
          <a:prstGeom prst="wedgeEllipseCallout">
            <a:avLst>
              <a:gd name="adj1" fmla="val 422"/>
              <a:gd name="adj2" fmla="val -829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48400" y="4267200"/>
            <a:ext cx="2895600" cy="1815882"/>
          </a:xfrm>
          <a:prstGeom prst="rect">
            <a:avLst/>
          </a:prstGeom>
          <a:noFill/>
        </p:spPr>
        <p:txBody>
          <a:bodyPr wrap="square" rtlCol="0">
            <a:spAutoFit/>
          </a:bodyPr>
          <a:lstStyle/>
          <a:p>
            <a:r>
              <a:rPr lang="en-US" sz="2800" dirty="0" smtClean="0">
                <a:latin typeface="Adobe Garamond Pro Bold" pitchFamily="18" charset="0"/>
              </a:rPr>
              <a:t>“God is dead. God remains dead. And we have killed him.”</a:t>
            </a:r>
            <a:endParaRPr lang="en-US" sz="2800" dirty="0">
              <a:latin typeface="Adobe Garamond Pro Bold"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9719"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bg1"/>
                </a:solidFill>
                <a:latin typeface="Aharoni" pitchFamily="2" charset="-79"/>
                <a:cs typeface="Aharoni" pitchFamily="2" charset="-79"/>
              </a:rPr>
              <a:t>Nietzsche’s Idea:</a:t>
            </a: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a:xfrm>
            <a:off x="0" y="2332037"/>
            <a:ext cx="9144000" cy="4525963"/>
          </a:xfrm>
        </p:spPr>
        <p:txBody>
          <a:bodyPr>
            <a:normAutofit/>
          </a:bodyPr>
          <a:lstStyle/>
          <a:p>
            <a:r>
              <a:rPr lang="en-US" b="1" dirty="0" smtClean="0">
                <a:latin typeface="Adobe Garamond Pro Bold" pitchFamily="18" charset="0"/>
              </a:rPr>
              <a:t>“God is dead. God remains dead. And we have killed him. How shall we comfort ourselves, the murderers of all murderers? What was holiest and mightiest of all that the world has yet owned has bled to death under our knives: who will wipe this blood off us? What water is there for us to clean ourselves? What festivals of atonement, what sacred games shall we have to invent? Is not the greatness of this deed too great for us? Must we ourselves not become gods simply to appear worthy of it?”</a:t>
            </a:r>
          </a:p>
          <a:p>
            <a:r>
              <a:rPr lang="en-US" b="1" dirty="0" smtClean="0"/>
              <a:t>—Nietzsche, </a:t>
            </a:r>
            <a:r>
              <a:rPr lang="en-US" b="1" i="1" dirty="0" smtClean="0"/>
              <a:t>The Gay Science, Section 125, tr.</a:t>
            </a:r>
            <a:endParaRPr lang="en-US" b="1"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 y="0"/>
            <a:ext cx="9149719"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bg1"/>
                </a:solidFill>
                <a:latin typeface="Aharoni" pitchFamily="2" charset="-79"/>
                <a:cs typeface="Aharoni" pitchFamily="2" charset="-79"/>
              </a:rPr>
              <a:t>Analysis </a:t>
            </a: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a:xfrm>
            <a:off x="457200" y="2743200"/>
            <a:ext cx="8229600" cy="3048000"/>
          </a:xfrm>
        </p:spPr>
        <p:txBody>
          <a:bodyPr>
            <a:normAutofit/>
          </a:bodyPr>
          <a:lstStyle/>
          <a:p>
            <a:r>
              <a:rPr lang="en-US" sz="2000" b="1" dirty="0" smtClean="0">
                <a:latin typeface="Adobe Garamond Pro Bold" pitchFamily="18" charset="0"/>
              </a:rPr>
              <a:t>The death of God is a way of saying that humans are no longer able to believe in any such cosmic order since they themselves no longer recognize it. The death of God will lead, Nietzsche says, not only to the rejection of a belief of cosmic or physical order but also to a rejection of absolute values themselves — to the rejection of belief in an objective and universal moral law, binding upon all individuals. In this manner, the loss of an absolute basis for morality leads to nihilism.</a:t>
            </a:r>
          </a:p>
          <a:p>
            <a:pPr>
              <a:buNone/>
            </a:pPr>
            <a:endParaRPr lang="en-US" sz="2000" b="1" dirty="0" smtClean="0">
              <a:latin typeface="Adobe Garamond Pro Bol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 y="0"/>
            <a:ext cx="9149719"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bg1"/>
                </a:solidFill>
                <a:latin typeface="Aharoni" pitchFamily="2" charset="-79"/>
                <a:cs typeface="Aharoni" pitchFamily="2" charset="-79"/>
              </a:rPr>
              <a:t>Analysis </a:t>
            </a: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a:xfrm>
            <a:off x="457200" y="3200400"/>
            <a:ext cx="8229600" cy="3048000"/>
          </a:xfrm>
        </p:spPr>
        <p:txBody>
          <a:bodyPr>
            <a:normAutofit/>
          </a:bodyPr>
          <a:lstStyle/>
          <a:p>
            <a:pPr>
              <a:buNone/>
            </a:pPr>
            <a:r>
              <a:rPr lang="en-US" sz="2000" b="1" dirty="0" smtClean="0">
                <a:latin typeface="Adobe Garamond Pro Bold" pitchFamily="18" charset="0"/>
              </a:rPr>
              <a:t>Nietzsche believed that the majority of people did not recognize this death out of the deepest-seated fear or angst. Therefore, when the death did begin to become widely acknowledged, people would despair and nihilism would become rampant. This is partly why Nietzsche saw Christianity as nihilistic.</a:t>
            </a:r>
          </a:p>
          <a:p>
            <a:pPr>
              <a:buNone/>
            </a:pPr>
            <a:endParaRPr lang="en-US" sz="2000" b="1" dirty="0" smtClean="0">
              <a:latin typeface="Adobe Garamond Pro Bol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 y="0"/>
            <a:ext cx="9149719" cy="6858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solidFill>
                  <a:schemeClr val="bg1"/>
                </a:solidFill>
                <a:latin typeface="Aharoni" pitchFamily="2" charset="-79"/>
                <a:cs typeface="Aharoni" pitchFamily="2" charset="-79"/>
              </a:rPr>
              <a:t>Further Analysis -Misunderstandings</a:t>
            </a: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a:xfrm>
            <a:off x="381000" y="2332037"/>
            <a:ext cx="8229600" cy="4525963"/>
          </a:xfrm>
        </p:spPr>
        <p:txBody>
          <a:bodyPr>
            <a:normAutofit/>
          </a:bodyPr>
          <a:lstStyle/>
          <a:p>
            <a:r>
              <a:rPr lang="en-US" sz="2000" b="1" dirty="0" smtClean="0">
                <a:latin typeface="Adobe Garamond Pro Bold" pitchFamily="18" charset="0"/>
              </a:rPr>
              <a:t>When first being introduced to Nietzsche’s concept of the death of God, it’s easy for a person to infer the “death of God” in a literal sense. The concept of God only exists in the minds and beliefs of his followers; therefore, the believers would ultimately be accountable for his life and death. </a:t>
            </a:r>
            <a:r>
              <a:rPr lang="en-US" sz="2000" b="1" dirty="0" err="1" smtClean="0">
                <a:latin typeface="Adobe Garamond Pro Bold" pitchFamily="18" charset="0"/>
              </a:rPr>
              <a:t>Holub</a:t>
            </a:r>
            <a:r>
              <a:rPr lang="en-US" sz="2000" b="1" dirty="0" smtClean="0">
                <a:latin typeface="Adobe Garamond Pro Bold" pitchFamily="18" charset="0"/>
              </a:rPr>
              <a:t> goes on to state that “God has been the victim of murder, and we, as human beings, are the murderers”</a:t>
            </a:r>
          </a:p>
          <a:p>
            <a:pPr>
              <a:buNone/>
            </a:pPr>
            <a:endParaRPr lang="en-US" sz="2000" dirty="0" smtClean="0">
              <a:solidFill>
                <a:schemeClr val="bg2"/>
              </a:solidFill>
              <a:latin typeface="Adobe Garamond Pro Bold" pitchFamily="18" charset="0"/>
            </a:endParaRPr>
          </a:p>
          <a:p>
            <a:pPr>
              <a:buNone/>
            </a:pPr>
            <a:endParaRPr lang="en-US" sz="2000" dirty="0">
              <a:solidFill>
                <a:schemeClr val="bg2"/>
              </a:solidFill>
              <a:latin typeface="Adobe Garamond Pro Bold"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 y="0"/>
            <a:ext cx="9149719" cy="6858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solidFill>
                  <a:schemeClr val="bg1"/>
                </a:solidFill>
                <a:latin typeface="Aharoni" pitchFamily="2" charset="-79"/>
                <a:cs typeface="Aharoni" pitchFamily="2" charset="-79"/>
              </a:rPr>
              <a:t>Further Analysis -Misunderstandings</a:t>
            </a: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a:xfrm>
            <a:off x="457200" y="2743201"/>
            <a:ext cx="8229600" cy="2438400"/>
          </a:xfrm>
        </p:spPr>
        <p:txBody>
          <a:bodyPr>
            <a:normAutofit/>
          </a:bodyPr>
          <a:lstStyle/>
          <a:p>
            <a:r>
              <a:rPr lang="en-US" sz="2000" b="1" dirty="0" smtClean="0">
                <a:latin typeface="Adobe Garamond Pro Bold" pitchFamily="18" charset="0"/>
              </a:rPr>
              <a:t>Another purpose of Nietzsche’s death of God is to “unmask the hypocrisies and illusion of outworn value systems” (</a:t>
            </a:r>
            <a:r>
              <a:rPr lang="en-US" sz="2000" b="1" dirty="0" err="1" smtClean="0">
                <a:latin typeface="Adobe Garamond Pro Bold" pitchFamily="18" charset="0"/>
              </a:rPr>
              <a:t>Pfeffer</a:t>
            </a:r>
            <a:r>
              <a:rPr lang="en-US" sz="2000" b="1" dirty="0" smtClean="0">
                <a:latin typeface="Adobe Garamond Pro Bold" pitchFamily="18" charset="0"/>
              </a:rPr>
              <a:t> 18).</a:t>
            </a:r>
          </a:p>
          <a:p>
            <a:pPr>
              <a:buNone/>
            </a:pPr>
            <a:endParaRPr lang="en-US" sz="2000" b="1" dirty="0" smtClean="0">
              <a:latin typeface="Adobe Garamond Pro Bold" pitchFamily="18" charset="0"/>
            </a:endParaRPr>
          </a:p>
          <a:p>
            <a:r>
              <a:rPr lang="en-US" sz="2000" b="1" dirty="0" smtClean="0">
                <a:latin typeface="Adobe Garamond Pro Bold" pitchFamily="18" charset="0"/>
              </a:rPr>
              <a:t>Nietzsche believed that man was useless without a God and “no longer possesses ideals and absolute goals toward which to strive. He has lost all direction and purpose” (</a:t>
            </a:r>
            <a:r>
              <a:rPr lang="en-US" sz="2000" b="1" dirty="0" err="1" smtClean="0">
                <a:latin typeface="Adobe Garamond Pro Bold" pitchFamily="18" charset="0"/>
              </a:rPr>
              <a:t>Pfeffer</a:t>
            </a:r>
            <a:r>
              <a:rPr lang="en-US" sz="2000" b="1" dirty="0" smtClean="0">
                <a:latin typeface="Adobe Garamond Pro Bold" pitchFamily="18" charset="0"/>
              </a:rPr>
              <a:t> 76)</a:t>
            </a:r>
          </a:p>
          <a:p>
            <a:pPr>
              <a:buNone/>
            </a:pPr>
            <a:endParaRPr lang="en-US" sz="2000" dirty="0" smtClean="0">
              <a:solidFill>
                <a:schemeClr val="bg2"/>
              </a:solidFill>
              <a:latin typeface="Adobe Garamond Pro Bold" pitchFamily="18" charset="0"/>
            </a:endParaRPr>
          </a:p>
          <a:p>
            <a:pPr>
              <a:buNone/>
            </a:pPr>
            <a:endParaRPr lang="en-US" sz="2000" dirty="0">
              <a:solidFill>
                <a:schemeClr val="bg2"/>
              </a:solidFill>
              <a:latin typeface="Adobe Garamond Pro Bol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 y="0"/>
            <a:ext cx="9149719"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bg1"/>
                </a:solidFill>
                <a:latin typeface="Aharoni" pitchFamily="2" charset="-79"/>
                <a:cs typeface="Aharoni" pitchFamily="2" charset="-79"/>
              </a:rPr>
              <a:t>Conclusion</a:t>
            </a: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a:xfrm>
            <a:off x="457200" y="2057400"/>
            <a:ext cx="8229600" cy="4525963"/>
          </a:xfrm>
        </p:spPr>
        <p:txBody>
          <a:bodyPr>
            <a:normAutofit/>
          </a:bodyPr>
          <a:lstStyle/>
          <a:p>
            <a:r>
              <a:rPr lang="en-US" b="1" dirty="0" smtClean="0">
                <a:latin typeface="Adobe Garamond Pro Bold" pitchFamily="18" charset="0"/>
              </a:rPr>
              <a:t>Nietzsche believed there could be positive possibilities for humans without God. Relinquishing the belief in God opens the way for human creative abilities to fully develop. The Christian God, he wrote, would no longer stand in the way, so human beings might stop turning their eyes toward a supernatural realm and begin to acknowledge the value of this world.</a:t>
            </a:r>
          </a:p>
          <a:p>
            <a:pPr>
              <a:buNone/>
            </a:pPr>
            <a:endParaRPr lang="en-US" b="1" dirty="0" smtClean="0">
              <a:latin typeface="Adobe Garamond Pro Bold" pitchFamily="18"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5719" y="0"/>
            <a:ext cx="9149719"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bg1"/>
                </a:solidFill>
                <a:latin typeface="Aharoni" pitchFamily="2" charset="-79"/>
                <a:cs typeface="Aharoni" pitchFamily="2" charset="-79"/>
              </a:rPr>
              <a:t>Conclusion</a:t>
            </a:r>
            <a:endParaRPr lang="en-US" dirty="0">
              <a:solidFill>
                <a:schemeClr val="bg1"/>
              </a:solidFill>
              <a:latin typeface="Aharoni" pitchFamily="2" charset="-79"/>
              <a:cs typeface="Aharoni" pitchFamily="2" charset="-79"/>
            </a:endParaRPr>
          </a:p>
        </p:txBody>
      </p:sp>
      <p:sp>
        <p:nvSpPr>
          <p:cNvPr id="3" name="Content Placeholder 2"/>
          <p:cNvSpPr>
            <a:spLocks noGrp="1"/>
          </p:cNvSpPr>
          <p:nvPr>
            <p:ph idx="1"/>
          </p:nvPr>
        </p:nvSpPr>
        <p:spPr>
          <a:xfrm>
            <a:off x="0" y="1828800"/>
            <a:ext cx="9144000" cy="4525963"/>
          </a:xfrm>
        </p:spPr>
        <p:txBody>
          <a:bodyPr>
            <a:normAutofit/>
          </a:bodyPr>
          <a:lstStyle/>
          <a:p>
            <a:pPr>
              <a:buNone/>
            </a:pPr>
            <a:endParaRPr lang="en-US" b="1" dirty="0" smtClean="0">
              <a:latin typeface="Adobe Garamond Pro Bold" pitchFamily="18" charset="0"/>
            </a:endParaRPr>
          </a:p>
          <a:p>
            <a:r>
              <a:rPr lang="en-US" b="1" dirty="0" smtClean="0">
                <a:latin typeface="Adobe Garamond Pro Bold" pitchFamily="18" charset="0"/>
              </a:rPr>
              <a:t>Nietzsche uses the metaphor of an open sea, which can be both exhilarating and terrifying. The people who eventually learn to create their lives anew will represent a new stage in human existence, the </a:t>
            </a:r>
            <a:r>
              <a:rPr lang="en-US" b="1" dirty="0" err="1" smtClean="0">
                <a:latin typeface="Adobe Garamond Pro Bold" pitchFamily="18" charset="0"/>
              </a:rPr>
              <a:t>Übermensch</a:t>
            </a:r>
            <a:r>
              <a:rPr lang="en-US" b="1" dirty="0" smtClean="0">
                <a:latin typeface="Adobe Garamond Pro Bold" pitchFamily="18" charset="0"/>
              </a:rPr>
              <a:t> — i.e. the personal archetype who, through the conquest of their own nihilism, themselves become a sort of mythical hero. The 'death of God' is the motivation for Nietzsche's last (uncompleted) philosophical project, the 'revaluation of all values'.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6C8F2E1245584995611FC24CCF6F1A" ma:contentTypeVersion="0" ma:contentTypeDescription="Create a new document." ma:contentTypeScope="" ma:versionID="8aec224216d0f19f193fef404945aa53">
  <xsd:schema xmlns:xsd="http://www.w3.org/2001/XMLSchema" xmlns:p="http://schemas.microsoft.com/office/2006/metadata/properties" xmlns:ns2="2E8F6CAD-4512-4958-9561-1FC24CCF6F1A" targetNamespace="http://schemas.microsoft.com/office/2006/metadata/properties" ma:root="true" ma:fieldsID="dd84904c77731d201373d5c237fe3358" ns2:_="">
    <xsd:import namespace="2E8F6CAD-4512-4958-9561-1FC24CCF6F1A"/>
    <xsd:element name="properties">
      <xsd:complexType>
        <xsd:sequence>
          <xsd:element name="documentManagement">
            <xsd:complexType>
              <xsd:all>
                <xsd:element ref="ns2:Class" minOccurs="0"/>
                <xsd:element ref="ns2:Teacher" minOccurs="0"/>
                <xsd:element ref="ns2:Due_x0020_Date" minOccurs="0"/>
              </xsd:all>
            </xsd:complexType>
          </xsd:element>
        </xsd:sequence>
      </xsd:complexType>
    </xsd:element>
  </xsd:schema>
  <xsd:schema xmlns:xsd="http://www.w3.org/2001/XMLSchema" xmlns:dms="http://schemas.microsoft.com/office/2006/documentManagement/types" targetNamespace="2E8F6CAD-4512-4958-9561-1FC24CCF6F1A" elementFormDefault="qualified">
    <xsd:import namespace="http://schemas.microsoft.com/office/2006/documentManagement/types"/>
    <xsd:element name="Class" ma:index="8" nillable="true" ma:displayName="Class" ma:internalName="Class">
      <xsd:simpleType>
        <xsd:restriction base="dms:Text">
          <xsd:maxLength value="255"/>
        </xsd:restriction>
      </xsd:simpleType>
    </xsd:element>
    <xsd:element name="Teacher" ma:index="9" nillable="true" ma:displayName="Teacher" ma:internalName="Teacher">
      <xsd:simpleType>
        <xsd:restriction base="dms:Text">
          <xsd:maxLength value="255"/>
        </xsd:restriction>
      </xsd:simpleType>
    </xsd:element>
    <xsd:element name="Due_x0020_Date" ma:index="10" nillable="true" ma:displayName="Due Date" ma:internalName="Due_x0020_D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eacher xmlns="2E8F6CAD-4512-4958-9561-1FC24CCF6F1A">MR. Demott Pig</Teacher>
    <Class xmlns="2E8F6CAD-4512-4958-9561-1FC24CCF6F1A">AP WORLD</Class>
    <Due_x0020_Date xmlns="2E8F6CAD-4512-4958-9561-1FC24CCF6F1A" xsi:nil="true"/>
  </documentManagement>
</p:properties>
</file>

<file path=customXml/itemProps1.xml><?xml version="1.0" encoding="utf-8"?>
<ds:datastoreItem xmlns:ds="http://schemas.openxmlformats.org/officeDocument/2006/customXml" ds:itemID="{9EF282D4-F5B3-43AD-A13F-D6B7416E7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F6CAD-4512-4958-9561-1FC24CCF6F1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E1BDE92-4533-4EEF-9D4C-53931A86055A}">
  <ds:schemaRefs>
    <ds:schemaRef ds:uri="http://schemas.microsoft.com/sharepoint/v3/contenttype/forms"/>
  </ds:schemaRefs>
</ds:datastoreItem>
</file>

<file path=customXml/itemProps3.xml><?xml version="1.0" encoding="utf-8"?>
<ds:datastoreItem xmlns:ds="http://schemas.openxmlformats.org/officeDocument/2006/customXml" ds:itemID="{677C5FE9-2F0C-4F89-9773-405271A48851}">
  <ds:schemaRefs>
    <ds:schemaRef ds:uri="http://purl.org/dc/dcmitype/"/>
    <ds:schemaRef ds:uri="http://purl.org/dc/terms/"/>
    <ds:schemaRef ds:uri="http://purl.org/dc/elements/1.1/"/>
    <ds:schemaRef ds:uri="http://schemas.openxmlformats.org/package/2006/metadata/core-properties"/>
    <ds:schemaRef ds:uri="http://schemas.microsoft.com/office/2006/documentManagement/types"/>
    <ds:schemaRef ds:uri="2E8F6CAD-4512-4958-9561-1FC24CCF6F1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Austin</Template>
  <TotalTime>16439</TotalTime>
  <Words>694</Words>
  <Application>Microsoft Office PowerPoint</Application>
  <PresentationFormat>On-screen Show (4:3)</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Austin</vt:lpstr>
      <vt:lpstr>God is Dead From “The Death of God” Lecture</vt:lpstr>
      <vt:lpstr>Who is Friedrich Nietzsche?</vt:lpstr>
      <vt:lpstr>Nietzsche’s Idea:</vt:lpstr>
      <vt:lpstr>Analysis </vt:lpstr>
      <vt:lpstr>Analysis </vt:lpstr>
      <vt:lpstr>Further Analysis -Misunderstandings</vt:lpstr>
      <vt:lpstr>Further Analysis -Misunderstandings</vt:lpstr>
      <vt:lpstr>Conclusion</vt:lpstr>
      <vt:lpstr>Conclusion</vt:lpstr>
      <vt:lpstr>PowerPoint Presentation</vt:lpstr>
      <vt:lpstr>Paraphrase this PowerPoint</vt:lpstr>
      <vt:lpstr>Paraphrase this PowerPoint</vt:lpstr>
      <vt:lpstr>Paraphrase this PowerPoint</vt:lpstr>
      <vt:lpstr>Paraphrase this PowerPoint</vt:lpstr>
      <vt:lpstr>Historical Evidence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Dead From “The Death of God” Lecture</dc:title>
  <dc:creator>rmanno</dc:creator>
  <cp:lastModifiedBy>Earl C. DeMott</cp:lastModifiedBy>
  <cp:revision>93</cp:revision>
  <dcterms:created xsi:type="dcterms:W3CDTF">2011-05-31T19:05:19Z</dcterms:created>
  <dcterms:modified xsi:type="dcterms:W3CDTF">2011-10-28T12:24:38Z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0x010100AD6C8F2E1245584995611FC24CCF6F1A</vt:lpwstr>
  </property>
</Properties>
</file>