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notesMasterIdLst>
    <p:notesMasterId r:id="rId12"/>
  </p:notesMasterIdLst>
  <p:sldIdLst>
    <p:sldId id="256" r:id="rId2"/>
    <p:sldId id="265"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66" autoAdjust="0"/>
    <p:restoredTop sz="75652" autoAdjust="0"/>
  </p:normalViewPr>
  <p:slideViewPr>
    <p:cSldViewPr>
      <p:cViewPr varScale="1">
        <p:scale>
          <a:sx n="65" d="100"/>
          <a:sy n="65" d="100"/>
        </p:scale>
        <p:origin x="-408"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731B28-10A2-4418-9AB0-EEEBD0830C64}" type="datetimeFigureOut">
              <a:rPr lang="en-US" smtClean="0"/>
              <a:pPr/>
              <a:t>6/2/2011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5C2138-3D51-42EA-8C21-43A7D2097F4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Hello,</a:t>
            </a:r>
            <a:r>
              <a:rPr lang="en-US" baseline="0" dirty="0" smtClean="0"/>
              <a:t> My name is Margaret </a:t>
            </a:r>
            <a:r>
              <a:rPr lang="en-US" baseline="0" dirty="0" err="1" smtClean="0"/>
              <a:t>salazar</a:t>
            </a:r>
            <a:r>
              <a:rPr lang="en-US" baseline="0" dirty="0" smtClean="0"/>
              <a:t> and first of all I would like to thank all of you for taking time out of your </a:t>
            </a:r>
            <a:r>
              <a:rPr lang="en-US" baseline="0" dirty="0" err="1" smtClean="0"/>
              <a:t>schedueles</a:t>
            </a:r>
            <a:r>
              <a:rPr lang="en-US" baseline="0" dirty="0" smtClean="0"/>
              <a:t> to come here and listen to our presentations</a:t>
            </a:r>
          </a:p>
          <a:p>
            <a:pPr>
              <a:buFont typeface="Arial" pitchFamily="34" charset="0"/>
              <a:buNone/>
            </a:pPr>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F85C2138-3D51-42EA-8C21-43A7D2097F4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Project started off as a more education activity</a:t>
            </a:r>
            <a:r>
              <a:rPr lang="en-US" baseline="0" dirty="0" smtClean="0"/>
              <a:t> where I taught students from my school how to turn trash into useful products, but when I took that idea to my mentor Alison Byrne, after a long process we  came up with the idea to do an Earth Day Eve Celebration</a:t>
            </a:r>
          </a:p>
          <a:p>
            <a:pPr>
              <a:buFont typeface="Arial" pitchFamily="34" charset="0"/>
              <a:buChar char="•"/>
            </a:pPr>
            <a:r>
              <a:rPr lang="en-US" baseline="0" dirty="0" smtClean="0"/>
              <a:t>It was an event with many components and rather than telling you what happen I have video to show you all the activities that were available</a:t>
            </a:r>
            <a:endParaRPr lang="en-US" dirty="0"/>
          </a:p>
        </p:txBody>
      </p:sp>
      <p:sp>
        <p:nvSpPr>
          <p:cNvPr id="4" name="Slide Number Placeholder 3"/>
          <p:cNvSpPr>
            <a:spLocks noGrp="1"/>
          </p:cNvSpPr>
          <p:nvPr>
            <p:ph type="sldNum" sz="quarter" idx="10"/>
          </p:nvPr>
        </p:nvSpPr>
        <p:spPr/>
        <p:txBody>
          <a:bodyPr/>
          <a:lstStyle/>
          <a:p>
            <a:fld id="{F85C2138-3D51-42EA-8C21-43A7D2097F48}"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As you all may know as</a:t>
            </a:r>
            <a:r>
              <a:rPr lang="en-US" baseline="0" dirty="0" smtClean="0"/>
              <a:t> a requirement of the academy all seniors must write a 15 page paper and conduct their own senior project</a:t>
            </a:r>
          </a:p>
          <a:p>
            <a:pPr>
              <a:buFont typeface="Arial" pitchFamily="34" charset="0"/>
              <a:buChar char="•"/>
            </a:pPr>
            <a:r>
              <a:rPr lang="en-US" baseline="0" dirty="0" smtClean="0"/>
              <a:t>MY paper was centered around this question (</a:t>
            </a:r>
            <a:r>
              <a:rPr lang="en-US" baseline="0" dirty="0" err="1" smtClean="0"/>
              <a:t>unanswearble</a:t>
            </a:r>
            <a:r>
              <a:rPr lang="en-US" baseline="0" dirty="0" smtClean="0"/>
              <a:t> question) and focused on the materials economy and its direct effect on the environment.</a:t>
            </a:r>
          </a:p>
        </p:txBody>
      </p:sp>
      <p:sp>
        <p:nvSpPr>
          <p:cNvPr id="4" name="Slide Number Placeholder 3"/>
          <p:cNvSpPr>
            <a:spLocks noGrp="1"/>
          </p:cNvSpPr>
          <p:nvPr>
            <p:ph type="sldNum" sz="quarter" idx="10"/>
          </p:nvPr>
        </p:nvSpPr>
        <p:spPr/>
        <p:txBody>
          <a:bodyPr/>
          <a:lstStyle/>
          <a:p>
            <a:fld id="{F85C2138-3D51-42EA-8C21-43A7D2097F48}"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The materials economy</a:t>
            </a:r>
            <a:r>
              <a:rPr lang="en-US" baseline="0" dirty="0" smtClean="0"/>
              <a:t> is the linear system that all products made go through today</a:t>
            </a:r>
          </a:p>
          <a:p>
            <a:pPr>
              <a:buFont typeface="Arial" pitchFamily="34" charset="0"/>
              <a:buChar char="•"/>
            </a:pPr>
            <a:r>
              <a:rPr lang="en-US" baseline="0" dirty="0" smtClean="0"/>
              <a:t>The steps are….</a:t>
            </a:r>
          </a:p>
          <a:p>
            <a:pPr>
              <a:buFont typeface="Arial" pitchFamily="34" charset="0"/>
              <a:buChar char="•"/>
            </a:pPr>
            <a:r>
              <a:rPr lang="en-US" baseline="0" dirty="0" smtClean="0"/>
              <a:t>Due to time constraints I will focus on what I think is the most important stage which is Consumption and give brief definitions for the remaining stages </a:t>
            </a:r>
          </a:p>
          <a:p>
            <a:endParaRPr lang="en-US" dirty="0"/>
          </a:p>
        </p:txBody>
      </p:sp>
      <p:sp>
        <p:nvSpPr>
          <p:cNvPr id="4" name="Slide Number Placeholder 3"/>
          <p:cNvSpPr>
            <a:spLocks noGrp="1"/>
          </p:cNvSpPr>
          <p:nvPr>
            <p:ph type="sldNum" sz="quarter" idx="10"/>
          </p:nvPr>
        </p:nvSpPr>
        <p:spPr/>
        <p:txBody>
          <a:bodyPr/>
          <a:lstStyle/>
          <a:p>
            <a:fld id="{F85C2138-3D51-42EA-8C21-43A7D2097F4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The first step is Extraction</a:t>
            </a:r>
          </a:p>
          <a:p>
            <a:pPr>
              <a:buFont typeface="Arial" pitchFamily="34" charset="0"/>
              <a:buChar char="•"/>
            </a:pPr>
            <a:r>
              <a:rPr lang="en-US" dirty="0" smtClean="0"/>
              <a:t>This is the</a:t>
            </a:r>
            <a:r>
              <a:rPr lang="en-US" baseline="0" dirty="0" smtClean="0"/>
              <a:t> most destructive and wasteful stage in the entire materials economy</a:t>
            </a:r>
          </a:p>
          <a:p>
            <a:pPr>
              <a:buFont typeface="Arial" pitchFamily="34" charset="0"/>
              <a:buChar char="•"/>
            </a:pPr>
            <a:r>
              <a:rPr lang="en-US" baseline="0" dirty="0" smtClean="0"/>
              <a:t>This is where natural resources are extracted and in most cases are over exploited</a:t>
            </a:r>
          </a:p>
          <a:p>
            <a:pPr>
              <a:buFont typeface="Arial" pitchFamily="34" charset="0"/>
              <a:buChar char="•"/>
            </a:pPr>
            <a:r>
              <a:rPr lang="en-US" baseline="0" dirty="0" smtClean="0"/>
              <a:t>Some examples include: mining, deforestation</a:t>
            </a:r>
            <a:endParaRPr lang="en-US" dirty="0"/>
          </a:p>
        </p:txBody>
      </p:sp>
      <p:sp>
        <p:nvSpPr>
          <p:cNvPr id="4" name="Slide Number Placeholder 3"/>
          <p:cNvSpPr>
            <a:spLocks noGrp="1"/>
          </p:cNvSpPr>
          <p:nvPr>
            <p:ph type="sldNum" sz="quarter" idx="10"/>
          </p:nvPr>
        </p:nvSpPr>
        <p:spPr/>
        <p:txBody>
          <a:bodyPr/>
          <a:lstStyle/>
          <a:p>
            <a:fld id="{F85C2138-3D51-42EA-8C21-43A7D2097F4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The next step is production</a:t>
            </a:r>
            <a:r>
              <a:rPr lang="en-US" baseline="0" dirty="0" smtClean="0"/>
              <a:t> where the natural resources extracted are most often sent to factories and are combined with chemicals and other materials to create final consumer products.</a:t>
            </a:r>
          </a:p>
          <a:p>
            <a:pPr>
              <a:buFont typeface="Arial" pitchFamily="34" charset="0"/>
              <a:buChar char="•"/>
            </a:pPr>
            <a:r>
              <a:rPr lang="en-US" baseline="0" dirty="0" smtClean="0"/>
              <a:t>The unfortunate side of this stage is that is uses an enormous amount of energy</a:t>
            </a:r>
            <a:endParaRPr lang="en-US" dirty="0"/>
          </a:p>
        </p:txBody>
      </p:sp>
      <p:sp>
        <p:nvSpPr>
          <p:cNvPr id="4" name="Slide Number Placeholder 3"/>
          <p:cNvSpPr>
            <a:spLocks noGrp="1"/>
          </p:cNvSpPr>
          <p:nvPr>
            <p:ph type="sldNum" sz="quarter" idx="10"/>
          </p:nvPr>
        </p:nvSpPr>
        <p:spPr/>
        <p:txBody>
          <a:bodyPr/>
          <a:lstStyle/>
          <a:p>
            <a:fld id="{F85C2138-3D51-42EA-8C21-43A7D2097F4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The next</a:t>
            </a:r>
            <a:r>
              <a:rPr lang="en-US" baseline="0" dirty="0" smtClean="0"/>
              <a:t> stage is distribution where the finished products are shipped to various retailers and customers</a:t>
            </a:r>
          </a:p>
          <a:p>
            <a:pPr>
              <a:buFont typeface="Arial" pitchFamily="34" charset="0"/>
              <a:buChar char="•"/>
            </a:pPr>
            <a:r>
              <a:rPr lang="en-US" baseline="0" dirty="0" smtClean="0"/>
              <a:t>In this stage companies are mainly concerned with 3 things: keeping prices down, keeping inventory flowing, and keeping people buying</a:t>
            </a:r>
          </a:p>
          <a:p>
            <a:endParaRPr lang="en-US" dirty="0"/>
          </a:p>
        </p:txBody>
      </p:sp>
      <p:sp>
        <p:nvSpPr>
          <p:cNvPr id="4" name="Slide Number Placeholder 3"/>
          <p:cNvSpPr>
            <a:spLocks noGrp="1"/>
          </p:cNvSpPr>
          <p:nvPr>
            <p:ph type="sldNum" sz="quarter" idx="10"/>
          </p:nvPr>
        </p:nvSpPr>
        <p:spPr/>
        <p:txBody>
          <a:bodyPr/>
          <a:lstStyle/>
          <a:p>
            <a:fld id="{F85C2138-3D51-42EA-8C21-43A7D2097F4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 typeface="Arial" pitchFamily="34" charset="0"/>
              <a:buChar char="•"/>
            </a:pPr>
            <a:r>
              <a:rPr lang="en-US" dirty="0" smtClean="0"/>
              <a:t>The</a:t>
            </a:r>
            <a:r>
              <a:rPr lang="en-US" baseline="0" dirty="0" smtClean="0"/>
              <a:t> next quite possibly the most important stage to the materials economy is Consumption</a:t>
            </a:r>
          </a:p>
          <a:p>
            <a:pPr>
              <a:buFont typeface="Arial" pitchFamily="34" charset="0"/>
              <a:buChar char="•"/>
            </a:pPr>
            <a:r>
              <a:rPr lang="en-US" baseline="0" dirty="0" smtClean="0"/>
              <a:t>This is the stage where consumers buy the products that were made</a:t>
            </a:r>
          </a:p>
          <a:p>
            <a:pPr>
              <a:buFont typeface="Arial" pitchFamily="34" charset="0"/>
              <a:buChar char="•"/>
            </a:pPr>
            <a:r>
              <a:rPr lang="en-US" baseline="0" dirty="0" smtClean="0"/>
              <a:t>In this stage self worth is solely determined by how much a consumer contributes to society or in other terms how up to date are you with the latest products</a:t>
            </a:r>
          </a:p>
          <a:p>
            <a:pPr>
              <a:buFont typeface="Arial" pitchFamily="34" charset="0"/>
              <a:buChar char="•"/>
            </a:pPr>
            <a:endParaRPr lang="en-US" baseline="0" dirty="0" smtClean="0"/>
          </a:p>
          <a:p>
            <a:pPr>
              <a:buFont typeface="Arial" pitchFamily="34" charset="0"/>
              <a:buChar char="•"/>
            </a:pPr>
            <a:r>
              <a:rPr lang="en-US" sz="1200" kern="1200" dirty="0" smtClean="0">
                <a:solidFill>
                  <a:schemeClr val="tx1"/>
                </a:solidFill>
                <a:latin typeface="+mn-lt"/>
                <a:ea typeface="+mn-ea"/>
                <a:cs typeface="+mn-cs"/>
              </a:rPr>
              <a:t>Governments and corporations have a huge effect on people, and they keep the Materials Economy in motion through two methods: Planned and Perceived Obsolescence</a:t>
            </a:r>
          </a:p>
          <a:p>
            <a:pPr>
              <a:buFont typeface="Arial" pitchFamily="34" charset="0"/>
              <a:buChar char="•"/>
            </a:pPr>
            <a:r>
              <a:rPr lang="en-US" sz="1200" kern="1200" dirty="0" smtClean="0">
                <a:solidFill>
                  <a:schemeClr val="tx1"/>
                </a:solidFill>
                <a:latin typeface="+mn-lt"/>
                <a:ea typeface="+mn-ea"/>
                <a:cs typeface="+mn-cs"/>
              </a:rPr>
              <a:t>Planned: when products are essentially designed for the dump </a:t>
            </a:r>
          </a:p>
          <a:p>
            <a:pPr>
              <a:buFont typeface="Arial" pitchFamily="34" charset="0"/>
              <a:buChar char="•"/>
            </a:pPr>
            <a:r>
              <a:rPr lang="en-US" sz="1200" kern="1200" baseline="0" dirty="0" smtClean="0">
                <a:solidFill>
                  <a:schemeClr val="tx1"/>
                </a:solidFill>
                <a:latin typeface="+mn-lt"/>
                <a:ea typeface="+mn-ea"/>
                <a:cs typeface="+mn-cs"/>
              </a:rPr>
              <a:t>Ex. MP3 players: rarely upgradeable forcing the customer to throw away their current MP3 player for the latest</a:t>
            </a:r>
          </a:p>
          <a:p>
            <a:pPr>
              <a:buFont typeface="Arial" pitchFamily="34" charset="0"/>
              <a:buChar char="•"/>
            </a:pPr>
            <a:r>
              <a:rPr lang="en-US" sz="1200" kern="1200" dirty="0" smtClean="0">
                <a:solidFill>
                  <a:schemeClr val="tx1"/>
                </a:solidFill>
                <a:latin typeface="+mn-lt"/>
                <a:ea typeface="+mn-ea"/>
                <a:cs typeface="+mn-cs"/>
              </a:rPr>
              <a:t>Perceived: is when is when consumer throws  away things that are perfectly useful</a:t>
            </a:r>
          </a:p>
          <a:p>
            <a:pPr>
              <a:buFont typeface="Arial" pitchFamily="34" charset="0"/>
              <a:buChar char="•"/>
            </a:pPr>
            <a:r>
              <a:rPr lang="en-US" sz="1200" kern="1200" baseline="0" dirty="0" smtClean="0">
                <a:solidFill>
                  <a:schemeClr val="tx1"/>
                </a:solidFill>
                <a:latin typeface="+mn-lt"/>
                <a:ea typeface="+mn-ea"/>
                <a:cs typeface="+mn-cs"/>
              </a:rPr>
              <a:t>Ex. Cell phones: people want the latest are greatest cell phones on the market, so what do they do? They throw out their perfectly useful cell phone and purchase a new cell phone that will most likely be thrown away as well when a newer and “better” cell phone comes out.</a:t>
            </a:r>
          </a:p>
          <a:p>
            <a:pPr>
              <a:buFont typeface="Arial" pitchFamily="34" charset="0"/>
              <a:buChar char="•"/>
            </a:pPr>
            <a:r>
              <a:rPr lang="en-US" sz="1200" kern="1200" baseline="0" dirty="0" err="1" smtClean="0">
                <a:solidFill>
                  <a:schemeClr val="tx1"/>
                </a:solidFill>
                <a:latin typeface="+mn-lt"/>
                <a:ea typeface="+mn-ea"/>
                <a:cs typeface="+mn-cs"/>
              </a:rPr>
              <a:t>Percieved</a:t>
            </a:r>
            <a:r>
              <a:rPr lang="en-US" sz="1200" kern="1200" baseline="0" dirty="0" smtClean="0">
                <a:solidFill>
                  <a:schemeClr val="tx1"/>
                </a:solidFill>
                <a:latin typeface="+mn-lt"/>
                <a:ea typeface="+mn-ea"/>
                <a:cs typeface="+mn-cs"/>
              </a:rPr>
              <a:t> obsolescence really helps the Materials economy flow because there will always be a new product, in this society we have an out with the old and in with the new mindset</a:t>
            </a:r>
          </a:p>
          <a:p>
            <a:pPr>
              <a:buFont typeface="Arial" pitchFamily="34" charset="0"/>
              <a:buChar char="•"/>
            </a:pPr>
            <a:r>
              <a:rPr lang="en-US" sz="1200" kern="1200" baseline="0" dirty="0" smtClean="0">
                <a:solidFill>
                  <a:schemeClr val="tx1"/>
                </a:solidFill>
                <a:latin typeface="+mn-lt"/>
                <a:ea typeface="+mn-ea"/>
                <a:cs typeface="+mn-cs"/>
              </a:rPr>
              <a:t>And In a consumer society if you do not contribute to society by buying the latest products you do not matter</a:t>
            </a:r>
          </a:p>
          <a:p>
            <a:pPr>
              <a:buFont typeface="Arial" pitchFamily="34" charset="0"/>
              <a:buChar char="•"/>
            </a:pPr>
            <a:endParaRPr lang="en-US" sz="1200" kern="1200" baseline="0" dirty="0" smtClean="0">
              <a:solidFill>
                <a:schemeClr val="tx1"/>
              </a:solidFill>
              <a:latin typeface="+mn-lt"/>
              <a:ea typeface="+mn-ea"/>
              <a:cs typeface="+mn-cs"/>
            </a:endParaRPr>
          </a:p>
          <a:p>
            <a:pPr>
              <a:buFont typeface="Arial" pitchFamily="34" charset="0"/>
              <a:buChar char="•"/>
            </a:pPr>
            <a:r>
              <a:rPr lang="en-US" sz="1200" kern="1200" baseline="0" dirty="0" smtClean="0">
                <a:solidFill>
                  <a:schemeClr val="tx1"/>
                </a:solidFill>
                <a:latin typeface="+mn-lt"/>
                <a:ea typeface="+mn-ea"/>
                <a:cs typeface="+mn-cs"/>
              </a:rPr>
              <a:t>Advertisements play an essential roll in this stage</a:t>
            </a:r>
          </a:p>
          <a:p>
            <a:pPr>
              <a:buFont typeface="Arial" pitchFamily="34" charset="0"/>
              <a:buChar char="•"/>
            </a:pPr>
            <a:r>
              <a:rPr lang="en-US" sz="1200" kern="1200" baseline="0" dirty="0" smtClean="0">
                <a:solidFill>
                  <a:schemeClr val="tx1"/>
                </a:solidFill>
                <a:latin typeface="+mn-lt"/>
                <a:ea typeface="+mn-ea"/>
                <a:cs typeface="+mn-cs"/>
              </a:rPr>
              <a:t>Have you ever noticed how most advertisements are design to tell us that the products we have are inadequate and that the latest and greatest product is better, faster, and stronger?</a:t>
            </a:r>
          </a:p>
          <a:p>
            <a:pPr>
              <a:buFont typeface="Arial" pitchFamily="34" charset="0"/>
              <a:buChar char="•"/>
            </a:pPr>
            <a:r>
              <a:rPr lang="en-US" sz="1200" kern="1200" baseline="0" dirty="0" smtClean="0">
                <a:solidFill>
                  <a:schemeClr val="tx1"/>
                </a:solidFill>
                <a:latin typeface="+mn-lt"/>
                <a:ea typeface="+mn-ea"/>
                <a:cs typeface="+mn-cs"/>
              </a:rPr>
              <a:t>Ex. </a:t>
            </a:r>
            <a:r>
              <a:rPr lang="en-US" sz="1200" kern="1200" baseline="0" dirty="0" err="1" smtClean="0">
                <a:solidFill>
                  <a:schemeClr val="tx1"/>
                </a:solidFill>
                <a:latin typeface="+mn-lt"/>
                <a:ea typeface="+mn-ea"/>
                <a:cs typeface="+mn-cs"/>
              </a:rPr>
              <a:t>Swiffer</a:t>
            </a:r>
            <a:r>
              <a:rPr lang="en-US" sz="1200" kern="1200" baseline="0" dirty="0" smtClean="0">
                <a:solidFill>
                  <a:schemeClr val="tx1"/>
                </a:solidFill>
                <a:latin typeface="+mn-lt"/>
                <a:ea typeface="+mn-ea"/>
                <a:cs typeface="+mn-cs"/>
              </a:rPr>
              <a:t> cleaning system</a:t>
            </a:r>
          </a:p>
          <a:p>
            <a:pPr>
              <a:buFont typeface="Arial" pitchFamily="34" charset="0"/>
              <a:buChar char="•"/>
            </a:pPr>
            <a:r>
              <a:rPr lang="en-US" sz="1200" kern="1200" baseline="0" dirty="0" smtClean="0">
                <a:solidFill>
                  <a:schemeClr val="tx1"/>
                </a:solidFill>
                <a:latin typeface="+mn-lt"/>
                <a:ea typeface="+mn-ea"/>
                <a:cs typeface="+mn-cs"/>
              </a:rPr>
              <a:t>The </a:t>
            </a:r>
            <a:r>
              <a:rPr lang="en-US" sz="1200" kern="1200" baseline="0" dirty="0" err="1" smtClean="0">
                <a:solidFill>
                  <a:schemeClr val="tx1"/>
                </a:solidFill>
                <a:latin typeface="+mn-lt"/>
                <a:ea typeface="+mn-ea"/>
                <a:cs typeface="+mn-cs"/>
              </a:rPr>
              <a:t>swiffer</a:t>
            </a:r>
            <a:r>
              <a:rPr lang="en-US" sz="1200" kern="1200" baseline="0" dirty="0" smtClean="0">
                <a:solidFill>
                  <a:schemeClr val="tx1"/>
                </a:solidFill>
                <a:latin typeface="+mn-lt"/>
                <a:ea typeface="+mn-ea"/>
                <a:cs typeface="+mn-cs"/>
              </a:rPr>
              <a:t> is essentially the modern “mop/broom”</a:t>
            </a:r>
          </a:p>
          <a:p>
            <a:pPr>
              <a:buFont typeface="Arial" pitchFamily="34" charset="0"/>
              <a:buChar char="•"/>
            </a:pPr>
            <a:r>
              <a:rPr lang="en-US" sz="1200" kern="1200" baseline="0" dirty="0" smtClean="0">
                <a:solidFill>
                  <a:schemeClr val="tx1"/>
                </a:solidFill>
                <a:latin typeface="+mn-lt"/>
                <a:ea typeface="+mn-ea"/>
                <a:cs typeface="+mn-cs"/>
              </a:rPr>
              <a:t>But in order for it to work a new cleaning pad must be used every time </a:t>
            </a:r>
          </a:p>
          <a:p>
            <a:pPr>
              <a:buFont typeface="Arial" pitchFamily="34" charset="0"/>
              <a:buChar char="•"/>
            </a:pPr>
            <a:r>
              <a:rPr lang="en-US" sz="1200" kern="1200" baseline="0" dirty="0" smtClean="0">
                <a:solidFill>
                  <a:schemeClr val="tx1"/>
                </a:solidFill>
                <a:latin typeface="+mn-lt"/>
                <a:ea typeface="+mn-ea"/>
                <a:cs typeface="+mn-cs"/>
              </a:rPr>
              <a:t>Their ads stress that regular mops cant do the job that the </a:t>
            </a:r>
            <a:r>
              <a:rPr lang="en-US" sz="1200" kern="1200" baseline="0" dirty="0" err="1" smtClean="0">
                <a:solidFill>
                  <a:schemeClr val="tx1"/>
                </a:solidFill>
                <a:latin typeface="+mn-lt"/>
                <a:ea typeface="+mn-ea"/>
                <a:cs typeface="+mn-cs"/>
              </a:rPr>
              <a:t>swiffer</a:t>
            </a:r>
            <a:r>
              <a:rPr lang="en-US" sz="1200" kern="1200" baseline="0" dirty="0" smtClean="0">
                <a:solidFill>
                  <a:schemeClr val="tx1"/>
                </a:solidFill>
                <a:latin typeface="+mn-lt"/>
                <a:ea typeface="+mn-ea"/>
                <a:cs typeface="+mn-cs"/>
              </a:rPr>
              <a:t> can!</a:t>
            </a:r>
          </a:p>
          <a:p>
            <a:pPr>
              <a:buFont typeface="Arial" pitchFamily="34" charset="0"/>
              <a:buChar char="•"/>
            </a:pPr>
            <a:r>
              <a:rPr lang="en-US" sz="1200" kern="1200" baseline="0" dirty="0" smtClean="0">
                <a:solidFill>
                  <a:schemeClr val="tx1"/>
                </a:solidFill>
                <a:latin typeface="+mn-lt"/>
                <a:ea typeface="+mn-ea"/>
                <a:cs typeface="+mn-cs"/>
              </a:rPr>
              <a:t>Ads also stress that consumers that </a:t>
            </a:r>
            <a:r>
              <a:rPr lang="en-US" sz="1200" kern="1200" baseline="0" dirty="0" err="1" smtClean="0">
                <a:solidFill>
                  <a:schemeClr val="tx1"/>
                </a:solidFill>
                <a:latin typeface="+mn-lt"/>
                <a:ea typeface="+mn-ea"/>
                <a:cs typeface="+mn-cs"/>
              </a:rPr>
              <a:t>swiffers</a:t>
            </a:r>
            <a:r>
              <a:rPr lang="en-US" sz="1200" kern="1200" baseline="0" dirty="0" smtClean="0">
                <a:solidFill>
                  <a:schemeClr val="tx1"/>
                </a:solidFill>
                <a:latin typeface="+mn-lt"/>
                <a:ea typeface="+mn-ea"/>
                <a:cs typeface="+mn-cs"/>
              </a:rPr>
              <a:t> are environmentally friendly because it doesn’t </a:t>
            </a:r>
            <a:r>
              <a:rPr lang="en-US" sz="1200" kern="1200" baseline="0" dirty="0" err="1" smtClean="0">
                <a:solidFill>
                  <a:schemeClr val="tx1"/>
                </a:solidFill>
                <a:latin typeface="+mn-lt"/>
                <a:ea typeface="+mn-ea"/>
                <a:cs typeface="+mn-cs"/>
              </a:rPr>
              <a:t>requrie</a:t>
            </a:r>
            <a:r>
              <a:rPr lang="en-US" sz="1200" kern="1200" baseline="0" dirty="0" smtClean="0">
                <a:solidFill>
                  <a:schemeClr val="tx1"/>
                </a:solidFill>
                <a:latin typeface="+mn-lt"/>
                <a:ea typeface="+mn-ea"/>
                <a:cs typeface="+mn-cs"/>
              </a:rPr>
              <a:t> hot </a:t>
            </a:r>
            <a:r>
              <a:rPr lang="en-US" sz="1200" kern="1200" baseline="0" dirty="0" err="1" smtClean="0">
                <a:solidFill>
                  <a:schemeClr val="tx1"/>
                </a:solidFill>
                <a:latin typeface="+mn-lt"/>
                <a:ea typeface="+mn-ea"/>
                <a:cs typeface="+mn-cs"/>
              </a:rPr>
              <a:t>wate</a:t>
            </a:r>
            <a:r>
              <a:rPr lang="en-US" sz="1200" kern="1200" baseline="0" dirty="0" smtClean="0">
                <a:solidFill>
                  <a:schemeClr val="tx1"/>
                </a:solidFill>
                <a:latin typeface="+mn-lt"/>
                <a:ea typeface="+mn-ea"/>
                <a:cs typeface="+mn-cs"/>
              </a:rPr>
              <a:t> and detergent like a regular mop</a:t>
            </a:r>
          </a:p>
          <a:p>
            <a:pPr>
              <a:buFont typeface="Arial" pitchFamily="34" charset="0"/>
              <a:buChar char="•"/>
            </a:pPr>
            <a:r>
              <a:rPr lang="en-US" sz="1200" kern="1200" baseline="0" dirty="0" smtClean="0">
                <a:solidFill>
                  <a:schemeClr val="tx1"/>
                </a:solidFill>
                <a:latin typeface="+mn-lt"/>
                <a:ea typeface="+mn-ea"/>
                <a:cs typeface="+mn-cs"/>
              </a:rPr>
              <a:t>When in all actuality the consumer is still contributing a large amount of waste due to the fact that new cleaning pads need to by used when cleaning</a:t>
            </a:r>
          </a:p>
          <a:p>
            <a:pPr>
              <a:buFont typeface="Arial" pitchFamily="34" charset="0"/>
              <a:buChar char="•"/>
            </a:pPr>
            <a:endParaRPr lang="en-US" sz="1200" kern="1200" baseline="0" dirty="0" smtClean="0">
              <a:solidFill>
                <a:schemeClr val="tx1"/>
              </a:solidFill>
              <a:latin typeface="+mn-lt"/>
              <a:ea typeface="+mn-ea"/>
              <a:cs typeface="+mn-cs"/>
            </a:endParaRPr>
          </a:p>
          <a:p>
            <a:pPr>
              <a:buFont typeface="Arial" pitchFamily="34" charset="0"/>
              <a:buChar char="•"/>
            </a:pPr>
            <a:r>
              <a:rPr lang="en-US" sz="1200" kern="1200" baseline="0" dirty="0" smtClean="0">
                <a:solidFill>
                  <a:schemeClr val="tx1"/>
                </a:solidFill>
                <a:latin typeface="+mn-lt"/>
                <a:ea typeface="+mn-ea"/>
                <a:cs typeface="+mn-cs"/>
              </a:rPr>
              <a:t>You would think that because of all the new and cool items available for purchase people would be happy</a:t>
            </a:r>
          </a:p>
          <a:p>
            <a:pPr>
              <a:buFont typeface="Arial" pitchFamily="34" charset="0"/>
              <a:buChar char="•"/>
            </a:pPr>
            <a:r>
              <a:rPr lang="en-US" sz="1200" kern="1200" baseline="0" dirty="0" smtClean="0">
                <a:solidFill>
                  <a:schemeClr val="tx1"/>
                </a:solidFill>
                <a:latin typeface="+mn-lt"/>
                <a:ea typeface="+mn-ea"/>
                <a:cs typeface="+mn-cs"/>
              </a:rPr>
              <a:t>But as consumerism rises national happiness declines</a:t>
            </a:r>
          </a:p>
          <a:p>
            <a:pPr>
              <a:buFont typeface="Arial" pitchFamily="34" charset="0"/>
              <a:buChar char="•"/>
            </a:pPr>
            <a:r>
              <a:rPr lang="en-US" sz="1200" kern="1200" baseline="0" dirty="0" smtClean="0">
                <a:solidFill>
                  <a:schemeClr val="tx1"/>
                </a:solidFill>
                <a:latin typeface="+mn-lt"/>
                <a:ea typeface="+mn-ea"/>
                <a:cs typeface="+mn-cs"/>
              </a:rPr>
              <a:t>Why? People are spending more time working to buy things that they don’t need rather than doing things that make them happy</a:t>
            </a:r>
          </a:p>
          <a:p>
            <a:pPr>
              <a:buFont typeface="Arial" pitchFamily="34" charset="0"/>
              <a:buChar char="•"/>
            </a:pPr>
            <a:r>
              <a:rPr lang="en-US" sz="1200" kern="1200" baseline="0" dirty="0" smtClean="0">
                <a:solidFill>
                  <a:schemeClr val="tx1"/>
                </a:solidFill>
                <a:latin typeface="+mn-lt"/>
                <a:ea typeface="+mn-ea"/>
                <a:cs typeface="+mn-cs"/>
              </a:rPr>
              <a:t>Their live become </a:t>
            </a:r>
            <a:r>
              <a:rPr lang="en-US" sz="1200" kern="1200" baseline="0" dirty="0" err="1" smtClean="0">
                <a:solidFill>
                  <a:schemeClr val="tx1"/>
                </a:solidFill>
                <a:latin typeface="+mn-lt"/>
                <a:ea typeface="+mn-ea"/>
                <a:cs typeface="+mn-cs"/>
              </a:rPr>
              <a:t>cyclicle</a:t>
            </a:r>
            <a:r>
              <a:rPr lang="en-US" sz="1200" kern="1200" baseline="0" dirty="0" smtClean="0">
                <a:solidFill>
                  <a:schemeClr val="tx1"/>
                </a:solidFill>
                <a:latin typeface="+mn-lt"/>
                <a:ea typeface="+mn-ea"/>
                <a:cs typeface="+mn-cs"/>
              </a:rPr>
              <a:t>. They wake up go to work then go home and get told by advertisements that their</a:t>
            </a:r>
          </a:p>
          <a:p>
            <a:pPr>
              <a:buFont typeface="Arial" pitchFamily="34" charset="0"/>
              <a:buChar char="•"/>
            </a:pPr>
            <a:endParaRPr lang="en-US" sz="1200" kern="1200" baseline="0" dirty="0" smtClean="0">
              <a:solidFill>
                <a:schemeClr val="tx1"/>
              </a:solidFill>
              <a:latin typeface="+mn-lt"/>
              <a:ea typeface="+mn-ea"/>
              <a:cs typeface="+mn-cs"/>
            </a:endParaRPr>
          </a:p>
          <a:p>
            <a:pPr>
              <a:buFont typeface="Arial" pitchFamily="34" charset="0"/>
              <a:buChar char="•"/>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85C2138-3D51-42EA-8C21-43A7D2097F4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final stage of the materials economy is Disposal</a:t>
            </a:r>
          </a:p>
          <a:p>
            <a:r>
              <a:rPr lang="en-US" baseline="0" dirty="0" smtClean="0"/>
              <a:t>This is where all products eventually end up</a:t>
            </a:r>
          </a:p>
          <a:p>
            <a:r>
              <a:rPr lang="en-US" baseline="0" dirty="0" smtClean="0"/>
              <a:t>There are various types of waste and various ways of disposal which include </a:t>
            </a:r>
            <a:r>
              <a:rPr lang="en-US" baseline="0" dirty="0" err="1" smtClean="0"/>
              <a:t>landfils</a:t>
            </a:r>
            <a:r>
              <a:rPr lang="en-US" baseline="0" dirty="0" smtClean="0"/>
              <a:t>, incineration, and </a:t>
            </a:r>
            <a:r>
              <a:rPr lang="en-US" baseline="0" dirty="0" err="1" smtClean="0"/>
              <a:t>reycling</a:t>
            </a:r>
            <a:endParaRPr lang="en-US" dirty="0"/>
          </a:p>
        </p:txBody>
      </p:sp>
      <p:sp>
        <p:nvSpPr>
          <p:cNvPr id="4" name="Slide Number Placeholder 3"/>
          <p:cNvSpPr>
            <a:spLocks noGrp="1"/>
          </p:cNvSpPr>
          <p:nvPr>
            <p:ph type="sldNum" sz="quarter" idx="10"/>
          </p:nvPr>
        </p:nvSpPr>
        <p:spPr/>
        <p:txBody>
          <a:bodyPr/>
          <a:lstStyle/>
          <a:p>
            <a:fld id="{F85C2138-3D51-42EA-8C21-43A7D2097F4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If you recall</a:t>
            </a:r>
            <a:r>
              <a:rPr lang="en-US" baseline="0" dirty="0" smtClean="0"/>
              <a:t> the question that my paper was centered around …. I came up with a few different solutions</a:t>
            </a:r>
          </a:p>
          <a:p>
            <a:pPr>
              <a:buFont typeface="Arial" pitchFamily="34" charset="0"/>
              <a:buChar char="•"/>
            </a:pPr>
            <a:r>
              <a:rPr lang="en-US" baseline="0" dirty="0" smtClean="0"/>
              <a:t>Simply Knowing that we have a problem is not enough to fix it</a:t>
            </a:r>
          </a:p>
          <a:p>
            <a:pPr>
              <a:buFont typeface="Arial" pitchFamily="34" charset="0"/>
              <a:buChar char="•"/>
            </a:pPr>
            <a:r>
              <a:rPr lang="en-US" baseline="0" dirty="0" smtClean="0"/>
              <a:t>People are most quickly motivated by MONEY! If being green and environmentally sustainable became economically viable all problems would be solved.</a:t>
            </a:r>
          </a:p>
          <a:p>
            <a:pPr>
              <a:buFont typeface="Arial" pitchFamily="34" charset="0"/>
              <a:buChar char="•"/>
            </a:pPr>
            <a:r>
              <a:rPr lang="en-US" baseline="0" dirty="0" smtClean="0"/>
              <a:t>This is where a universal change is needed within the individual and corporation</a:t>
            </a:r>
          </a:p>
          <a:p>
            <a:pPr>
              <a:buFont typeface="Arial" pitchFamily="34" charset="0"/>
              <a:buChar char="•"/>
            </a:pPr>
            <a:r>
              <a:rPr lang="en-US" baseline="0" dirty="0" smtClean="0"/>
              <a:t>But the biggest change needs to be within the government: They have the power to help fix this system in crisis. They can start giving subsidies to develop more sustainable products and invest in greener practices. </a:t>
            </a:r>
          </a:p>
          <a:p>
            <a:pPr>
              <a:buFont typeface="Arial" pitchFamily="34" charset="0"/>
              <a:buChar char="•"/>
            </a:pPr>
            <a:r>
              <a:rPr lang="en-US" sz="1200" kern="1200" dirty="0" smtClean="0">
                <a:solidFill>
                  <a:schemeClr val="tx1"/>
                </a:solidFill>
                <a:latin typeface="+mn-lt"/>
                <a:ea typeface="+mn-ea"/>
                <a:cs typeface="+mn-cs"/>
              </a:rPr>
              <a:t>We need to make our</a:t>
            </a:r>
            <a:r>
              <a:rPr lang="en-US" sz="1200" kern="1200" baseline="0" dirty="0" smtClean="0">
                <a:solidFill>
                  <a:schemeClr val="tx1"/>
                </a:solidFill>
                <a:latin typeface="+mn-lt"/>
                <a:ea typeface="+mn-ea"/>
                <a:cs typeface="+mn-cs"/>
              </a:rPr>
              <a:t> problem of s</a:t>
            </a:r>
            <a:r>
              <a:rPr lang="en-US" sz="1200" kern="1200" dirty="0" smtClean="0">
                <a:solidFill>
                  <a:schemeClr val="tx1"/>
                </a:solidFill>
                <a:latin typeface="+mn-lt"/>
                <a:ea typeface="+mn-ea"/>
                <a:cs typeface="+mn-cs"/>
              </a:rPr>
              <a:t>pending an excess amount of money on useless things is the problem, by making</a:t>
            </a:r>
            <a:r>
              <a:rPr lang="en-US" sz="1200" kern="1200" baseline="0" dirty="0" smtClean="0">
                <a:solidFill>
                  <a:schemeClr val="tx1"/>
                </a:solidFill>
                <a:latin typeface="+mn-lt"/>
                <a:ea typeface="+mn-ea"/>
                <a:cs typeface="+mn-cs"/>
              </a:rPr>
              <a:t> it into the solution by spend</a:t>
            </a:r>
            <a:r>
              <a:rPr lang="en-US" sz="1200" kern="1200" dirty="0" smtClean="0">
                <a:solidFill>
                  <a:schemeClr val="tx1"/>
                </a:solidFill>
                <a:latin typeface="+mn-lt"/>
                <a:ea typeface="+mn-ea"/>
                <a:cs typeface="+mn-cs"/>
              </a:rPr>
              <a:t>ing an excess amount of money on the right things</a:t>
            </a:r>
            <a:endParaRPr lang="en-US" dirty="0"/>
          </a:p>
        </p:txBody>
      </p:sp>
      <p:sp>
        <p:nvSpPr>
          <p:cNvPr id="4" name="Slide Number Placeholder 3"/>
          <p:cNvSpPr>
            <a:spLocks noGrp="1"/>
          </p:cNvSpPr>
          <p:nvPr>
            <p:ph type="sldNum" sz="quarter" idx="10"/>
          </p:nvPr>
        </p:nvSpPr>
        <p:spPr/>
        <p:txBody>
          <a:bodyPr/>
          <a:lstStyle/>
          <a:p>
            <a:fld id="{F85C2138-3D51-42EA-8C21-43A7D2097F4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7D00C9C-21AA-415B-B481-62E7090A531B}" type="datetimeFigureOut">
              <a:rPr lang="en-US" smtClean="0"/>
              <a:pPr/>
              <a:t>6/2/2011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EDDD7C8-1F1A-4051-AB21-4D442796CAA8}"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7D00C9C-21AA-415B-B481-62E7090A531B}" type="datetimeFigureOut">
              <a:rPr lang="en-US" smtClean="0"/>
              <a:pPr/>
              <a:t>6/2/2011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DDD7C8-1F1A-4051-AB21-4D442796CAA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EDDD7C8-1F1A-4051-AB21-4D442796CAA8}"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7D00C9C-21AA-415B-B481-62E7090A531B}" type="datetimeFigureOut">
              <a:rPr lang="en-US" smtClean="0"/>
              <a:pPr/>
              <a:t>6/2/2011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7D00C9C-21AA-415B-B481-62E7090A531B}" type="datetimeFigureOut">
              <a:rPr lang="en-US" smtClean="0"/>
              <a:pPr/>
              <a:t>6/2/2011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EDDD7C8-1F1A-4051-AB21-4D442796CAA8}"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7D00C9C-21AA-415B-B481-62E7090A531B}" type="datetimeFigureOut">
              <a:rPr lang="en-US" smtClean="0"/>
              <a:pPr/>
              <a:t>6/2/2011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EDDD7C8-1F1A-4051-AB21-4D442796CAA8}"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7D00C9C-21AA-415B-B481-62E7090A531B}" type="datetimeFigureOut">
              <a:rPr lang="en-US" smtClean="0"/>
              <a:pPr/>
              <a:t>6/2/2011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DDD7C8-1F1A-4051-AB21-4D442796CAA8}"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7D00C9C-21AA-415B-B481-62E7090A531B}" type="datetimeFigureOut">
              <a:rPr lang="en-US" smtClean="0"/>
              <a:pPr/>
              <a:t>6/2/2011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EDDD7C8-1F1A-4051-AB21-4D442796CAA8}"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7D00C9C-21AA-415B-B481-62E7090A531B}" type="datetimeFigureOut">
              <a:rPr lang="en-US" smtClean="0"/>
              <a:pPr/>
              <a:t>6/2/2011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EDDD7C8-1F1A-4051-AB21-4D442796CAA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7D00C9C-21AA-415B-B481-62E7090A531B}" type="datetimeFigureOut">
              <a:rPr lang="en-US" smtClean="0"/>
              <a:pPr/>
              <a:t>6/2/2011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EDDD7C8-1F1A-4051-AB21-4D442796CAA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EDDD7C8-1F1A-4051-AB21-4D442796CAA8}"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7D00C9C-21AA-415B-B481-62E7090A531B}" type="datetimeFigureOut">
              <a:rPr lang="en-US" smtClean="0"/>
              <a:pPr/>
              <a:t>6/2/2011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EDDD7C8-1F1A-4051-AB21-4D442796CAA8}"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E7D00C9C-21AA-415B-B481-62E7090A531B}" type="datetimeFigureOut">
              <a:rPr lang="en-US" smtClean="0"/>
              <a:pPr/>
              <a:t>6/2/2011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7D00C9C-21AA-415B-B481-62E7090A531B}" type="datetimeFigureOut">
              <a:rPr lang="en-US" smtClean="0"/>
              <a:pPr/>
              <a:t>6/2/2011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EDDD7C8-1F1A-4051-AB21-4D442796CAA8}"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000" dirty="0" smtClean="0"/>
              <a:t>By: Margaret Salazar</a:t>
            </a:r>
            <a:endParaRPr lang="en-US" sz="2000" dirty="0"/>
          </a:p>
        </p:txBody>
      </p:sp>
      <p:sp>
        <p:nvSpPr>
          <p:cNvPr id="2" name="Title 1"/>
          <p:cNvSpPr>
            <a:spLocks noGrp="1"/>
          </p:cNvSpPr>
          <p:nvPr>
            <p:ph type="ctrTitle"/>
          </p:nvPr>
        </p:nvSpPr>
        <p:spPr/>
        <p:txBody>
          <a:bodyPr>
            <a:normAutofit fontScale="90000"/>
          </a:bodyPr>
          <a:lstStyle/>
          <a:p>
            <a:r>
              <a:rPr lang="en-US" dirty="0" smtClean="0"/>
              <a:t>Living in a Material World:</a:t>
            </a:r>
            <a:br>
              <a:rPr lang="en-US" dirty="0" smtClean="0"/>
            </a:br>
            <a:r>
              <a:rPr lang="en-US" dirty="0" smtClean="0"/>
              <a:t>The Effects of Global Consumerism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Earth Day Eve Celebration</a:t>
            </a:r>
            <a:endParaRPr lang="en-US" dirty="0"/>
          </a:p>
        </p:txBody>
      </p:sp>
      <p:sp>
        <p:nvSpPr>
          <p:cNvPr id="3" name="Content Placeholder 2"/>
          <p:cNvSpPr>
            <a:spLocks noGrp="1"/>
          </p:cNvSpPr>
          <p:nvPr>
            <p:ph sz="quarter" idx="1"/>
          </p:nvPr>
        </p:nvSpPr>
        <p:spPr/>
        <p:txBody>
          <a:bodyPr/>
          <a:lstStyle/>
          <a:p>
            <a:r>
              <a:rPr lang="en-US" dirty="0" smtClean="0"/>
              <a:t>Project Evolution</a:t>
            </a:r>
          </a:p>
          <a:p>
            <a:r>
              <a:rPr lang="en-US" dirty="0" smtClean="0"/>
              <a:t>Mentor: Alison Byrne at the Contemporary Arts Center of VB</a:t>
            </a:r>
          </a:p>
          <a:p>
            <a:r>
              <a:rPr lang="en-US" dirty="0" smtClean="0"/>
              <a:t>Earth Day Eve Celebration</a:t>
            </a:r>
          </a:p>
          <a:p>
            <a:r>
              <a:rPr lang="en-US" dirty="0" smtClean="0"/>
              <a:t>April 21, 2011 from 6-8pm</a:t>
            </a:r>
          </a:p>
          <a:p>
            <a:r>
              <a:rPr lang="en-US" dirty="0" smtClean="0"/>
              <a:t>Project Video</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Paper</a:t>
            </a:r>
            <a:endParaRPr lang="en-US" dirty="0"/>
          </a:p>
        </p:txBody>
      </p:sp>
      <p:sp>
        <p:nvSpPr>
          <p:cNvPr id="3" name="Content Placeholder 2"/>
          <p:cNvSpPr>
            <a:spLocks noGrp="1"/>
          </p:cNvSpPr>
          <p:nvPr>
            <p:ph sz="quarter" idx="1"/>
          </p:nvPr>
        </p:nvSpPr>
        <p:spPr/>
        <p:txBody>
          <a:bodyPr/>
          <a:lstStyle/>
          <a:p>
            <a:r>
              <a:rPr lang="en-US" dirty="0" smtClean="0"/>
              <a:t>Academy Requirement: 15 pages</a:t>
            </a:r>
          </a:p>
          <a:p>
            <a:r>
              <a:rPr lang="en-US" dirty="0" smtClean="0"/>
              <a:t>How can a consumer based society be more efficient in their use of resources when profit gets in the way of environmental sustainability?</a:t>
            </a:r>
          </a:p>
          <a:p>
            <a:r>
              <a:rPr lang="en-US" dirty="0" smtClean="0"/>
              <a:t>Focused on The Materials Economy and its direct effect on the environment</a:t>
            </a:r>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Materials Economy</a:t>
            </a:r>
            <a:endParaRPr lang="en-US" dirty="0"/>
          </a:p>
        </p:txBody>
      </p:sp>
      <p:sp>
        <p:nvSpPr>
          <p:cNvPr id="3" name="Content Placeholder 2"/>
          <p:cNvSpPr>
            <a:spLocks noGrp="1"/>
          </p:cNvSpPr>
          <p:nvPr>
            <p:ph sz="quarter" idx="1"/>
          </p:nvPr>
        </p:nvSpPr>
        <p:spPr/>
        <p:txBody>
          <a:bodyPr>
            <a:noAutofit/>
          </a:bodyPr>
          <a:lstStyle/>
          <a:p>
            <a:pPr marL="514350" indent="-514350">
              <a:buFont typeface="+mj-lt"/>
              <a:buAutoNum type="arabicPeriod"/>
            </a:pPr>
            <a:r>
              <a:rPr lang="en-US" sz="2800" dirty="0" smtClean="0"/>
              <a:t>Extraction</a:t>
            </a:r>
          </a:p>
          <a:p>
            <a:pPr marL="514350" indent="-514350">
              <a:buFont typeface="+mj-lt"/>
              <a:buAutoNum type="arabicPeriod"/>
            </a:pPr>
            <a:r>
              <a:rPr lang="en-US" sz="2800" dirty="0" smtClean="0"/>
              <a:t>Production</a:t>
            </a:r>
          </a:p>
          <a:p>
            <a:pPr marL="514350" indent="-514350">
              <a:buFont typeface="+mj-lt"/>
              <a:buAutoNum type="arabicPeriod"/>
            </a:pPr>
            <a:r>
              <a:rPr lang="en-US" sz="2800" dirty="0" smtClean="0"/>
              <a:t>Distribution</a:t>
            </a:r>
          </a:p>
          <a:p>
            <a:pPr marL="514350" indent="-514350">
              <a:buFont typeface="+mj-lt"/>
              <a:buAutoNum type="arabicPeriod"/>
            </a:pPr>
            <a:r>
              <a:rPr lang="en-US" sz="2800" u="sng" dirty="0" smtClean="0"/>
              <a:t>Consumption</a:t>
            </a:r>
          </a:p>
          <a:p>
            <a:pPr marL="514350" indent="-514350">
              <a:buFont typeface="+mj-lt"/>
              <a:buAutoNum type="arabicPeriod"/>
            </a:pPr>
            <a:r>
              <a:rPr lang="en-US" sz="2800" dirty="0" smtClean="0"/>
              <a:t>Disposal</a:t>
            </a:r>
          </a:p>
          <a:p>
            <a:pPr marL="514350" indent="-514350">
              <a:buFont typeface="+mj-lt"/>
              <a:buAutoNum type="arabicPeriod"/>
            </a:pPr>
            <a:endParaRPr lang="en-US" sz="23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Extraction</a:t>
            </a:r>
            <a:endParaRPr lang="en-US" dirty="0"/>
          </a:p>
        </p:txBody>
      </p:sp>
      <p:sp>
        <p:nvSpPr>
          <p:cNvPr id="3" name="Content Placeholder 2"/>
          <p:cNvSpPr>
            <a:spLocks noGrp="1"/>
          </p:cNvSpPr>
          <p:nvPr>
            <p:ph sz="quarter" idx="1"/>
          </p:nvPr>
        </p:nvSpPr>
        <p:spPr/>
        <p:txBody>
          <a:bodyPr/>
          <a:lstStyle/>
          <a:p>
            <a:r>
              <a:rPr lang="en-US" dirty="0" smtClean="0"/>
              <a:t>Most destructive and wasteful stage</a:t>
            </a:r>
          </a:p>
          <a:p>
            <a:r>
              <a:rPr lang="en-US" dirty="0" smtClean="0"/>
              <a:t>Natural resources are overexploited</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Production </a:t>
            </a:r>
            <a:endParaRPr lang="en-US" dirty="0"/>
          </a:p>
        </p:txBody>
      </p:sp>
      <p:sp>
        <p:nvSpPr>
          <p:cNvPr id="3" name="Content Placeholder 2"/>
          <p:cNvSpPr>
            <a:spLocks noGrp="1"/>
          </p:cNvSpPr>
          <p:nvPr>
            <p:ph sz="quarter" idx="1"/>
          </p:nvPr>
        </p:nvSpPr>
        <p:spPr/>
        <p:txBody>
          <a:bodyPr/>
          <a:lstStyle/>
          <a:p>
            <a:r>
              <a:rPr lang="en-US" dirty="0" smtClean="0"/>
              <a:t>Natural resources combine with chemicals</a:t>
            </a:r>
          </a:p>
          <a:p>
            <a:r>
              <a:rPr lang="en-US" dirty="0" smtClean="0"/>
              <a:t>Enormous amounts of energy used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Distribution</a:t>
            </a:r>
            <a:endParaRPr lang="en-US" dirty="0"/>
          </a:p>
        </p:txBody>
      </p:sp>
      <p:sp>
        <p:nvSpPr>
          <p:cNvPr id="3" name="Content Placeholder 2"/>
          <p:cNvSpPr>
            <a:spLocks noGrp="1"/>
          </p:cNvSpPr>
          <p:nvPr>
            <p:ph sz="quarter" idx="1"/>
          </p:nvPr>
        </p:nvSpPr>
        <p:spPr/>
        <p:txBody>
          <a:bodyPr/>
          <a:lstStyle/>
          <a:p>
            <a:r>
              <a:rPr lang="en-US" dirty="0" smtClean="0"/>
              <a:t>Products are distributed</a:t>
            </a:r>
          </a:p>
          <a:p>
            <a:r>
              <a:rPr lang="en-US" dirty="0" smtClean="0"/>
              <a:t>Keep prices down</a:t>
            </a:r>
          </a:p>
          <a:p>
            <a:r>
              <a:rPr lang="en-US" dirty="0" smtClean="0"/>
              <a:t>Keep inventory flowing</a:t>
            </a:r>
          </a:p>
          <a:p>
            <a:r>
              <a:rPr lang="en-US" dirty="0" smtClean="0"/>
              <a:t>Keep people buying</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Consumption</a:t>
            </a:r>
            <a:endParaRPr lang="en-US" dirty="0"/>
          </a:p>
        </p:txBody>
      </p:sp>
      <p:sp>
        <p:nvSpPr>
          <p:cNvPr id="3" name="Content Placeholder 2"/>
          <p:cNvSpPr>
            <a:spLocks noGrp="1"/>
          </p:cNvSpPr>
          <p:nvPr>
            <p:ph sz="quarter" idx="1"/>
          </p:nvPr>
        </p:nvSpPr>
        <p:spPr/>
        <p:txBody>
          <a:bodyPr/>
          <a:lstStyle/>
          <a:p>
            <a:r>
              <a:rPr lang="en-US" dirty="0" smtClean="0"/>
              <a:t>How much do you contribute to society?</a:t>
            </a:r>
          </a:p>
          <a:p>
            <a:r>
              <a:rPr lang="en-US" dirty="0" smtClean="0"/>
              <a:t>Planned and Perceived Obsolescence</a:t>
            </a:r>
          </a:p>
          <a:p>
            <a:r>
              <a:rPr lang="en-US" dirty="0" smtClean="0"/>
              <a:t>Out with the old, In with the new</a:t>
            </a:r>
          </a:p>
          <a:p>
            <a:r>
              <a:rPr lang="en-US" dirty="0" smtClean="0"/>
              <a:t>Advertisements: </a:t>
            </a:r>
            <a:r>
              <a:rPr lang="en-US" dirty="0" err="1" smtClean="0"/>
              <a:t>Swiffer</a:t>
            </a:r>
            <a:r>
              <a:rPr lang="en-US" dirty="0" smtClean="0"/>
              <a:t> cleaning system</a:t>
            </a:r>
          </a:p>
          <a:p>
            <a:r>
              <a:rPr lang="en-US" dirty="0" smtClean="0"/>
              <a:t>Happiness is declining</a:t>
            </a:r>
          </a:p>
          <a:p>
            <a:endParaRPr lang="en-US" dirty="0"/>
          </a:p>
        </p:txBody>
      </p:sp>
      <p:pic>
        <p:nvPicPr>
          <p:cNvPr id="6146" name="Picture 2" descr="http://gringationcancun.files.wordpress.com/2010/11/swiffer.jpg"/>
          <p:cNvPicPr>
            <a:picLocks noChangeAspect="1" noChangeArrowheads="1"/>
          </p:cNvPicPr>
          <p:nvPr/>
        </p:nvPicPr>
        <p:blipFill>
          <a:blip r:embed="rId3" cstate="print"/>
          <a:srcRect/>
          <a:stretch>
            <a:fillRect/>
          </a:stretch>
        </p:blipFill>
        <p:spPr bwMode="auto">
          <a:xfrm>
            <a:off x="6324600" y="3810000"/>
            <a:ext cx="2362200" cy="2362200"/>
          </a:xfrm>
          <a:prstGeom prst="rect">
            <a:avLst/>
          </a:prstGeom>
          <a:noFill/>
          <a:ln>
            <a:solidFill>
              <a:schemeClr val="accent3">
                <a:lumMod val="50000"/>
              </a:schemeClr>
            </a:solidFill>
            <a:prstDash val="sysDot"/>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Disposal</a:t>
            </a:r>
            <a:endParaRPr lang="en-US" dirty="0"/>
          </a:p>
        </p:txBody>
      </p:sp>
      <p:sp>
        <p:nvSpPr>
          <p:cNvPr id="3" name="Content Placeholder 2"/>
          <p:cNvSpPr>
            <a:spLocks noGrp="1"/>
          </p:cNvSpPr>
          <p:nvPr>
            <p:ph sz="quarter" idx="1"/>
          </p:nvPr>
        </p:nvSpPr>
        <p:spPr/>
        <p:txBody>
          <a:bodyPr/>
          <a:lstStyle/>
          <a:p>
            <a:r>
              <a:rPr lang="en-US" dirty="0" smtClean="0"/>
              <a:t>Useless products become useless waste</a:t>
            </a:r>
          </a:p>
          <a:p>
            <a:r>
              <a:rPr lang="en-US" dirty="0" smtClean="0"/>
              <a:t>Different kinds of methods</a:t>
            </a: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a:t>
            </a:r>
            <a:endParaRPr lang="en-US" dirty="0"/>
          </a:p>
        </p:txBody>
      </p:sp>
      <p:sp>
        <p:nvSpPr>
          <p:cNvPr id="3" name="Content Placeholder 2"/>
          <p:cNvSpPr>
            <a:spLocks noGrp="1"/>
          </p:cNvSpPr>
          <p:nvPr>
            <p:ph sz="quarter" idx="1"/>
          </p:nvPr>
        </p:nvSpPr>
        <p:spPr/>
        <p:txBody>
          <a:bodyPr/>
          <a:lstStyle/>
          <a:p>
            <a:r>
              <a:rPr lang="en-US" dirty="0" smtClean="0"/>
              <a:t>RECALL: How can a consumer based society be more efficient in their use of resources when profit gets in the way of environmental sustainability?</a:t>
            </a:r>
          </a:p>
          <a:p>
            <a:r>
              <a:rPr lang="en-US" dirty="0" smtClean="0"/>
              <a:t>ANSWER: Money!</a:t>
            </a:r>
          </a:p>
          <a:p>
            <a:r>
              <a:rPr lang="en-US" dirty="0" smtClean="0"/>
              <a:t> Individual, Corporations, Government</a:t>
            </a:r>
          </a:p>
          <a:p>
            <a:r>
              <a:rPr lang="en-US" dirty="0" smtClean="0"/>
              <a:t>Make the problem the solution</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587</TotalTime>
  <Words>1174</Words>
  <Application>Microsoft Office PowerPoint</Application>
  <PresentationFormat>On-screen Show (4:3)</PresentationFormat>
  <Paragraphs>104</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Civic</vt:lpstr>
      <vt:lpstr>Living in a Material World: The Effects of Global Consumerism</vt:lpstr>
      <vt:lpstr>Research Paper</vt:lpstr>
      <vt:lpstr>The Materials Economy</vt:lpstr>
      <vt:lpstr>Extraction</vt:lpstr>
      <vt:lpstr>Production </vt:lpstr>
      <vt:lpstr>Distribution</vt:lpstr>
      <vt:lpstr>Consumption</vt:lpstr>
      <vt:lpstr>Disposal</vt:lpstr>
      <vt:lpstr>Solutions</vt:lpstr>
      <vt:lpstr>Project: Earth Day Eve Celebration</vt:lpstr>
    </vt:vector>
  </TitlesOfParts>
  <Company>Virginia Beach City Public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in a Material World: The Effects of Global Consumerism</dc:title>
  <dc:creator>303132</dc:creator>
  <cp:lastModifiedBy>ecdemott</cp:lastModifiedBy>
  <cp:revision>69</cp:revision>
  <dcterms:created xsi:type="dcterms:W3CDTF">2011-03-14T14:04:50Z</dcterms:created>
  <dcterms:modified xsi:type="dcterms:W3CDTF">2011-06-02T18:07:56Z</dcterms:modified>
</cp:coreProperties>
</file>