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4709" autoAdjust="0"/>
  </p:normalViewPr>
  <p:slideViewPr>
    <p:cSldViewPr>
      <p:cViewPr varScale="1">
        <p:scale>
          <a:sx n="77" d="100"/>
          <a:sy n="77" d="100"/>
        </p:scale>
        <p:origin x="-630" y="-102"/>
      </p:cViewPr>
      <p:guideLst>
        <p:guide orient="horz" pos="2160"/>
        <p:guide pos="2880"/>
      </p:guideLst>
    </p:cSldViewPr>
  </p:slideViewPr>
  <p:outlineViewPr>
    <p:cViewPr>
      <p:scale>
        <a:sx n="33" d="100"/>
        <a:sy n="33" d="100"/>
      </p:scale>
      <p:origin x="48" y="1550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6D35CE-739E-4E5A-A6B9-11AB5859E095}"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D869A58B-77E4-4FCC-916E-073ABFDBB450}">
      <dgm:prSet phldrT="[Text]"/>
      <dgm:spPr/>
      <dgm:t>
        <a:bodyPr/>
        <a:lstStyle/>
        <a:p>
          <a:r>
            <a:rPr lang="en-US" dirty="0" smtClean="0"/>
            <a:t>1569-1795</a:t>
          </a:r>
          <a:endParaRPr lang="en-US" dirty="0"/>
        </a:p>
      </dgm:t>
    </dgm:pt>
    <dgm:pt modelId="{3A377644-4B3C-4A7C-8FDC-72EE3569E382}" type="parTrans" cxnId="{0DC8846C-3FA5-4E21-9D60-1D92081472D6}">
      <dgm:prSet/>
      <dgm:spPr/>
      <dgm:t>
        <a:bodyPr/>
        <a:lstStyle/>
        <a:p>
          <a:endParaRPr lang="en-US"/>
        </a:p>
      </dgm:t>
    </dgm:pt>
    <dgm:pt modelId="{849DEE6A-C4D2-4A58-A721-35D112638A69}" type="sibTrans" cxnId="{0DC8846C-3FA5-4E21-9D60-1D92081472D6}">
      <dgm:prSet/>
      <dgm:spPr/>
      <dgm:t>
        <a:bodyPr/>
        <a:lstStyle/>
        <a:p>
          <a:endParaRPr lang="en-US"/>
        </a:p>
      </dgm:t>
    </dgm:pt>
    <dgm:pt modelId="{E6D26FBB-4219-4670-874B-E09D4BC40661}">
      <dgm:prSet phldrT="[Text]"/>
      <dgm:spPr/>
      <dgm:t>
        <a:bodyPr/>
        <a:lstStyle/>
        <a:p>
          <a:r>
            <a:rPr lang="en-US" dirty="0" smtClean="0"/>
            <a:t>1744-1818</a:t>
          </a:r>
          <a:endParaRPr lang="en-US" dirty="0"/>
        </a:p>
      </dgm:t>
    </dgm:pt>
    <dgm:pt modelId="{50A914CC-C0F4-4240-BB24-6E616BF15182}" type="parTrans" cxnId="{8B23E395-4161-432D-86D5-78B36C3DB709}">
      <dgm:prSet/>
      <dgm:spPr/>
      <dgm:t>
        <a:bodyPr/>
        <a:lstStyle/>
        <a:p>
          <a:endParaRPr lang="en-US"/>
        </a:p>
      </dgm:t>
    </dgm:pt>
    <dgm:pt modelId="{117C69FD-BCDA-4136-85E2-AAA501B258B7}" type="sibTrans" cxnId="{8B23E395-4161-432D-86D5-78B36C3DB709}">
      <dgm:prSet/>
      <dgm:spPr/>
      <dgm:t>
        <a:bodyPr/>
        <a:lstStyle/>
        <a:p>
          <a:endParaRPr lang="en-US"/>
        </a:p>
      </dgm:t>
    </dgm:pt>
    <dgm:pt modelId="{CA07640B-DB39-48B8-8B96-ACDD7D3E9000}" type="pres">
      <dgm:prSet presAssocID="{1A6D35CE-739E-4E5A-A6B9-11AB5859E095}" presName="diagram" presStyleCnt="0">
        <dgm:presLayoutVars>
          <dgm:dir/>
          <dgm:resizeHandles val="exact"/>
        </dgm:presLayoutVars>
      </dgm:prSet>
      <dgm:spPr/>
      <dgm:t>
        <a:bodyPr/>
        <a:lstStyle/>
        <a:p>
          <a:endParaRPr lang="en-US"/>
        </a:p>
      </dgm:t>
    </dgm:pt>
    <dgm:pt modelId="{1EB04481-DC9A-41A1-BBF4-F08ABF5108A4}" type="pres">
      <dgm:prSet presAssocID="{D869A58B-77E4-4FCC-916E-073ABFDBB450}" presName="arrow" presStyleLbl="node1" presStyleIdx="0" presStyleCnt="2" custRadScaleRad="287346" custRadScaleInc="-16748">
        <dgm:presLayoutVars>
          <dgm:bulletEnabled val="1"/>
        </dgm:presLayoutVars>
      </dgm:prSet>
      <dgm:spPr/>
      <dgm:t>
        <a:bodyPr/>
        <a:lstStyle/>
        <a:p>
          <a:endParaRPr lang="en-US"/>
        </a:p>
      </dgm:t>
    </dgm:pt>
    <dgm:pt modelId="{0C3AAD5D-0401-48BD-A16B-4902DB0B11B1}" type="pres">
      <dgm:prSet presAssocID="{E6D26FBB-4219-4670-874B-E09D4BC40661}" presName="arrow" presStyleLbl="node1" presStyleIdx="1" presStyleCnt="2">
        <dgm:presLayoutVars>
          <dgm:bulletEnabled val="1"/>
        </dgm:presLayoutVars>
      </dgm:prSet>
      <dgm:spPr/>
      <dgm:t>
        <a:bodyPr/>
        <a:lstStyle/>
        <a:p>
          <a:endParaRPr lang="en-US"/>
        </a:p>
      </dgm:t>
    </dgm:pt>
  </dgm:ptLst>
  <dgm:cxnLst>
    <dgm:cxn modelId="{ABD10FB2-D3CD-44C8-A65D-2E7376E58F3C}" type="presOf" srcId="{E6D26FBB-4219-4670-874B-E09D4BC40661}" destId="{0C3AAD5D-0401-48BD-A16B-4902DB0B11B1}" srcOrd="0" destOrd="0" presId="urn:microsoft.com/office/officeart/2005/8/layout/arrow5"/>
    <dgm:cxn modelId="{EDE178D2-375A-4F3B-AD7B-CB860F1EF607}" type="presOf" srcId="{D869A58B-77E4-4FCC-916E-073ABFDBB450}" destId="{1EB04481-DC9A-41A1-BBF4-F08ABF5108A4}" srcOrd="0" destOrd="0" presId="urn:microsoft.com/office/officeart/2005/8/layout/arrow5"/>
    <dgm:cxn modelId="{F11CE47E-4F01-47CB-9B85-DB680AE0C0EE}" type="presOf" srcId="{1A6D35CE-739E-4E5A-A6B9-11AB5859E095}" destId="{CA07640B-DB39-48B8-8B96-ACDD7D3E9000}" srcOrd="0" destOrd="0" presId="urn:microsoft.com/office/officeart/2005/8/layout/arrow5"/>
    <dgm:cxn modelId="{0DC8846C-3FA5-4E21-9D60-1D92081472D6}" srcId="{1A6D35CE-739E-4E5A-A6B9-11AB5859E095}" destId="{D869A58B-77E4-4FCC-916E-073ABFDBB450}" srcOrd="0" destOrd="0" parTransId="{3A377644-4B3C-4A7C-8FDC-72EE3569E382}" sibTransId="{849DEE6A-C4D2-4A58-A721-35D112638A69}"/>
    <dgm:cxn modelId="{8B23E395-4161-432D-86D5-78B36C3DB709}" srcId="{1A6D35CE-739E-4E5A-A6B9-11AB5859E095}" destId="{E6D26FBB-4219-4670-874B-E09D4BC40661}" srcOrd="1" destOrd="0" parTransId="{50A914CC-C0F4-4240-BB24-6E616BF15182}" sibTransId="{117C69FD-BCDA-4136-85E2-AAA501B258B7}"/>
    <dgm:cxn modelId="{8432612F-0624-440D-96EC-58A2058C583F}" type="presParOf" srcId="{CA07640B-DB39-48B8-8B96-ACDD7D3E9000}" destId="{1EB04481-DC9A-41A1-BBF4-F08ABF5108A4}" srcOrd="0" destOrd="0" presId="urn:microsoft.com/office/officeart/2005/8/layout/arrow5"/>
    <dgm:cxn modelId="{0D3688E7-3171-46D8-9700-053BAD8054DF}" type="presParOf" srcId="{CA07640B-DB39-48B8-8B96-ACDD7D3E9000}" destId="{0C3AAD5D-0401-48BD-A16B-4902DB0B11B1}" srcOrd="1"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B04481-DC9A-41A1-BBF4-F08ABF5108A4}">
      <dsp:nvSpPr>
        <dsp:cNvPr id="0" name=""/>
        <dsp:cNvSpPr/>
      </dsp:nvSpPr>
      <dsp:spPr>
        <a:xfrm rot="16200000">
          <a:off x="0" y="21108"/>
          <a:ext cx="1858491" cy="1858491"/>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1569-1795</a:t>
          </a:r>
          <a:endParaRPr lang="en-US" sz="2200" kern="1200" dirty="0"/>
        </a:p>
      </dsp:txBody>
      <dsp:txXfrm rot="16200000">
        <a:off x="0" y="21108"/>
        <a:ext cx="1858491" cy="1858491"/>
      </dsp:txXfrm>
    </dsp:sp>
    <dsp:sp modelId="{0C3AAD5D-0401-48BD-A16B-4902DB0B11B1}">
      <dsp:nvSpPr>
        <dsp:cNvPr id="0" name=""/>
        <dsp:cNvSpPr/>
      </dsp:nvSpPr>
      <dsp:spPr>
        <a:xfrm rot="5400000">
          <a:off x="1951109" y="10554"/>
          <a:ext cx="1858491" cy="1858491"/>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1744-1818</a:t>
          </a:r>
          <a:endParaRPr lang="en-US" sz="2200" kern="1200" dirty="0"/>
        </a:p>
      </dsp:txBody>
      <dsp:txXfrm rot="5400000">
        <a:off x="1951109" y="10554"/>
        <a:ext cx="1858491" cy="1858491"/>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A4773AD-F47C-417D-B26C-C635BA827B57}" type="datetimeFigureOut">
              <a:rPr lang="en-US" smtClean="0"/>
              <a:pPr/>
              <a:t>11/5/2009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F566FDF6-CE39-4DC8-8957-8E064B7C6C84}"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4773AD-F47C-417D-B26C-C635BA827B57}" type="datetimeFigureOut">
              <a:rPr lang="en-US" smtClean="0"/>
              <a:pPr/>
              <a:t>11/5/2009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66FDF6-CE39-4DC8-8957-8E064B7C6C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4773AD-F47C-417D-B26C-C635BA827B57}" type="datetimeFigureOut">
              <a:rPr lang="en-US" smtClean="0"/>
              <a:pPr/>
              <a:t>11/5/2009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66FDF6-CE39-4DC8-8957-8E064B7C6C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4773AD-F47C-417D-B26C-C635BA827B57}" type="datetimeFigureOut">
              <a:rPr lang="en-US" smtClean="0"/>
              <a:pPr/>
              <a:t>11/5/2009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66FDF6-CE39-4DC8-8957-8E064B7C6C8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4773AD-F47C-417D-B26C-C635BA827B57}" type="datetimeFigureOut">
              <a:rPr lang="en-US" smtClean="0"/>
              <a:pPr/>
              <a:t>11/5/2009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F566FDF6-CE39-4DC8-8957-8E064B7C6C8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4773AD-F47C-417D-B26C-C635BA827B57}" type="datetimeFigureOut">
              <a:rPr lang="en-US" smtClean="0"/>
              <a:pPr/>
              <a:t>11/5/2009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66FDF6-CE39-4DC8-8957-8E064B7C6C8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4773AD-F47C-417D-B26C-C635BA827B57}" type="datetimeFigureOut">
              <a:rPr lang="en-US" smtClean="0"/>
              <a:pPr/>
              <a:t>11/5/2009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66FDF6-CE39-4DC8-8957-8E064B7C6C8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4773AD-F47C-417D-B26C-C635BA827B57}" type="datetimeFigureOut">
              <a:rPr lang="en-US" smtClean="0"/>
              <a:pPr/>
              <a:t>11/5/2009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66FDF6-CE39-4DC8-8957-8E064B7C6C8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773AD-F47C-417D-B26C-C635BA827B57}" type="datetimeFigureOut">
              <a:rPr lang="en-US" smtClean="0"/>
              <a:pPr/>
              <a:t>11/5/2009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66FDF6-CE39-4DC8-8957-8E064B7C6C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4773AD-F47C-417D-B26C-C635BA827B57}" type="datetimeFigureOut">
              <a:rPr lang="en-US" smtClean="0"/>
              <a:pPr/>
              <a:t>11/5/2009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66FDF6-CE39-4DC8-8957-8E064B7C6C8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4773AD-F47C-417D-B26C-C635BA827B57}" type="datetimeFigureOut">
              <a:rPr lang="en-US" smtClean="0"/>
              <a:pPr/>
              <a:t>11/5/2009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66FDF6-CE39-4DC8-8957-8E064B7C6C8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A4773AD-F47C-417D-B26C-C635BA827B57}" type="datetimeFigureOut">
              <a:rPr lang="en-US" smtClean="0"/>
              <a:pPr/>
              <a:t>11/5/2009</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566FDF6-CE39-4DC8-8957-8E064B7C6C8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Muhammad_ibn_Saud" TargetMode="External"/><Relationship Id="rId2" Type="http://schemas.openxmlformats.org/officeDocument/2006/relationships/hyperlink" Target="http://en.wikipedia.org/wiki/Muhammad_ibn_Abd_al_Wahhab"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History_of_Poland_(1569%E2%80%931795)" TargetMode="External"/><Relationship Id="rId2" Type="http://schemas.openxmlformats.org/officeDocument/2006/relationships/hyperlink" Target="http://en.wikipedia.org/wiki/First_Saudi_State" TargetMode="External"/><Relationship Id="rId1" Type="http://schemas.openxmlformats.org/officeDocument/2006/relationships/slideLayout" Target="../slideLayouts/slideLayout2.xml"/><Relationship Id="rId5" Type="http://schemas.openxmlformats.org/officeDocument/2006/relationships/hyperlink" Target="http://en.wikipedia.org/wiki/Muhammad_ibn_Abd_al_Wahhab" TargetMode="External"/><Relationship Id="rId4" Type="http://schemas.openxmlformats.org/officeDocument/2006/relationships/hyperlink" Target="http://www.alnujaidi.com/sa_culture.htm"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Absolutism_(European_histo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Sigismund_II_August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Montesquie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Royal_Castle,_Warsa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Period of Differences</a:t>
            </a:r>
            <a:endParaRPr lang="en-US" dirty="0"/>
          </a:p>
        </p:txBody>
      </p:sp>
      <p:sp>
        <p:nvSpPr>
          <p:cNvPr id="3" name="Subtitle 2"/>
          <p:cNvSpPr>
            <a:spLocks noGrp="1"/>
          </p:cNvSpPr>
          <p:nvPr>
            <p:ph type="subTitle" idx="1"/>
          </p:nvPr>
        </p:nvSpPr>
        <p:spPr/>
        <p:txBody>
          <a:bodyPr>
            <a:normAutofit/>
          </a:bodyPr>
          <a:lstStyle/>
          <a:p>
            <a:r>
              <a:rPr lang="en-US" sz="4400" dirty="0" smtClean="0">
                <a:effectLst>
                  <a:outerShdw blurRad="38100" dist="38100" dir="2700000" algn="tl">
                    <a:srgbClr val="000000">
                      <a:alpha val="43137"/>
                    </a:srgbClr>
                  </a:outerShdw>
                </a:effectLst>
              </a:rPr>
              <a:t>By: </a:t>
            </a:r>
            <a:r>
              <a:rPr lang="en-US" sz="4400" b="1" dirty="0" smtClean="0">
                <a:effectLst>
                  <a:outerShdw blurRad="38100" dist="38100" dir="2700000" algn="tl">
                    <a:srgbClr val="000000">
                      <a:alpha val="43137"/>
                    </a:srgbClr>
                  </a:outerShdw>
                </a:effectLst>
                <a:latin typeface="Edwardian Script ITC" pitchFamily="66" charset="0"/>
              </a:rPr>
              <a:t>Clifton Eure</a:t>
            </a:r>
            <a:endParaRPr lang="en-US" sz="4400" b="1" dirty="0">
              <a:effectLst>
                <a:outerShdw blurRad="38100" dist="38100" dir="2700000" algn="tl">
                  <a:srgbClr val="000000">
                    <a:alpha val="43137"/>
                  </a:srgbClr>
                </a:outerShdw>
              </a:effectLst>
              <a:latin typeface="Edwardian Script ITC"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Saudi Arabia </a:t>
            </a:r>
            <a:r>
              <a:rPr lang="en-US" sz="2000" dirty="0" smtClean="0"/>
              <a:t>(politics)</a:t>
            </a:r>
            <a:endParaRPr lang="en-US" sz="2000" dirty="0"/>
          </a:p>
        </p:txBody>
      </p:sp>
      <p:sp>
        <p:nvSpPr>
          <p:cNvPr id="3" name="Content Placeholder 2"/>
          <p:cNvSpPr>
            <a:spLocks noGrp="1"/>
          </p:cNvSpPr>
          <p:nvPr>
            <p:ph idx="1"/>
          </p:nvPr>
        </p:nvSpPr>
        <p:spPr/>
        <p:txBody>
          <a:bodyPr>
            <a:normAutofit/>
          </a:bodyPr>
          <a:lstStyle/>
          <a:p>
            <a:pPr>
              <a:buNone/>
            </a:pPr>
            <a:r>
              <a:rPr lang="en-US" sz="1800" dirty="0" smtClean="0"/>
              <a:t>When Sheikh </a:t>
            </a:r>
            <a:r>
              <a:rPr lang="en-US" sz="1800" dirty="0" smtClean="0">
                <a:hlinkClick r:id="rId2" action="ppaction://hlinkfile" tooltip="Muhammad ibn Abd al Wahhab"/>
              </a:rPr>
              <a:t>Muhammad ibn Abd al Wahhab</a:t>
            </a:r>
            <a:r>
              <a:rPr lang="en-US" sz="1800" dirty="0" smtClean="0"/>
              <a:t> settled in Diriyah and Prince </a:t>
            </a:r>
            <a:r>
              <a:rPr lang="en-US" sz="1800" dirty="0" smtClean="0">
                <a:hlinkClick r:id="rId3" action="ppaction://hlinkfile" tooltip="Muhammad ibn Saud"/>
              </a:rPr>
              <a:t>Muhammad ibn Saud</a:t>
            </a:r>
            <a:r>
              <a:rPr lang="en-US" sz="1800" dirty="0" smtClean="0"/>
              <a:t> (of Diriyah) agreed to support and espouse Wahhab's cause.</a:t>
            </a:r>
          </a:p>
          <a:p>
            <a:pPr>
              <a:buNone/>
            </a:pPr>
            <a:endParaRPr lang="en-US" sz="1800" dirty="0" smtClean="0"/>
          </a:p>
          <a:p>
            <a:pPr>
              <a:buNone/>
            </a:pPr>
            <a:r>
              <a:rPr lang="en-US" sz="1800" dirty="0" smtClean="0"/>
              <a:t>Muhammad ibn Saud became the first head of the house of Saud. He used his Islamic religion as a basis to legitimacy for the house.</a:t>
            </a:r>
          </a:p>
          <a:p>
            <a:pPr>
              <a:buNone/>
            </a:pPr>
            <a:r>
              <a:rPr lang="en-US" sz="1800" dirty="0" smtClean="0"/>
              <a:t>Politically The first state had it hard without them knowing. They organized the country with a government that could win wars.</a:t>
            </a:r>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r>
              <a:rPr lang="en-US" sz="1800" i="1" dirty="0" smtClean="0"/>
              <a:t>TID BIT: The nation of Islam took part in so much of what the government does that Religion was the government.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Saudi Arabia </a:t>
            </a:r>
            <a:r>
              <a:rPr lang="en-US" sz="2000" dirty="0" smtClean="0"/>
              <a:t>(economics)</a:t>
            </a:r>
            <a:endParaRPr lang="en-US" sz="2000" dirty="0"/>
          </a:p>
        </p:txBody>
      </p:sp>
      <p:sp>
        <p:nvSpPr>
          <p:cNvPr id="3" name="Content Placeholder 2"/>
          <p:cNvSpPr>
            <a:spLocks noGrp="1"/>
          </p:cNvSpPr>
          <p:nvPr>
            <p:ph idx="1"/>
          </p:nvPr>
        </p:nvSpPr>
        <p:spPr/>
        <p:txBody>
          <a:bodyPr/>
          <a:lstStyle/>
          <a:p>
            <a:pPr>
              <a:buNone/>
            </a:pPr>
            <a:r>
              <a:rPr lang="en-US" dirty="0" smtClean="0"/>
              <a:t>The first state’s economy was up to part. They had the army and education to maintain a trading system and territorial extraction(extracting goods from territories).</a:t>
            </a:r>
          </a:p>
          <a:p>
            <a:pPr>
              <a:buNone/>
            </a:pPr>
            <a:endParaRPr lang="en-US" dirty="0" smtClean="0"/>
          </a:p>
          <a:p>
            <a:pPr>
              <a:buNone/>
            </a:pPr>
            <a:endParaRPr lang="en-US" dirty="0" smtClean="0"/>
          </a:p>
          <a:p>
            <a:pPr>
              <a:buNone/>
            </a:pPr>
            <a:r>
              <a:rPr lang="en-US" sz="1800" i="1" dirty="0" smtClean="0"/>
              <a:t>TID BIT: Saudi Arabia’s First Saudi state was considered successful until Ottoman’s own Egypt interfered in the wealth and ended the whole era</a:t>
            </a:r>
            <a:r>
              <a:rPr lang="en-US" sz="1800"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Saudi Arabia </a:t>
            </a:r>
            <a:r>
              <a:rPr lang="en-US" sz="2000" dirty="0" smtClean="0"/>
              <a:t>(religion)</a:t>
            </a:r>
            <a:endParaRPr lang="en-US" sz="2000" dirty="0"/>
          </a:p>
        </p:txBody>
      </p:sp>
      <p:sp>
        <p:nvSpPr>
          <p:cNvPr id="3" name="Content Placeholder 2"/>
          <p:cNvSpPr>
            <a:spLocks noGrp="1"/>
          </p:cNvSpPr>
          <p:nvPr>
            <p:ph idx="1"/>
          </p:nvPr>
        </p:nvSpPr>
        <p:spPr/>
        <p:txBody>
          <a:bodyPr/>
          <a:lstStyle/>
          <a:p>
            <a:pPr>
              <a:buNone/>
            </a:pPr>
            <a:r>
              <a:rPr lang="en-US" dirty="0" smtClean="0"/>
              <a:t>The Saudi Arabian religion was one to never change but vary. The nation of Islam is a powerful religious structure that is almost absolutist in and of itself as a religion. Example, Christianity in Saudi Arabia faces persecution. Thus creating a more Islamic country.</a:t>
            </a:r>
          </a:p>
          <a:p>
            <a:pPr>
              <a:buNone/>
            </a:pPr>
            <a:r>
              <a:rPr lang="en-US" sz="1800" i="1" dirty="0" smtClean="0"/>
              <a:t>TID BIT: The Islamic religion makes up about 22% of the worlds population. Christianity is roughly 33%. </a:t>
            </a:r>
            <a:endParaRPr lang="en-US" sz="18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Saudi Arabia </a:t>
            </a:r>
            <a:r>
              <a:rPr lang="en-US" sz="2000" dirty="0" smtClean="0"/>
              <a:t>(social)</a:t>
            </a:r>
            <a:endParaRPr lang="en-US" sz="2000" dirty="0"/>
          </a:p>
        </p:txBody>
      </p:sp>
      <p:sp>
        <p:nvSpPr>
          <p:cNvPr id="3" name="Content Placeholder 2"/>
          <p:cNvSpPr>
            <a:spLocks noGrp="1"/>
          </p:cNvSpPr>
          <p:nvPr>
            <p:ph idx="1"/>
          </p:nvPr>
        </p:nvSpPr>
        <p:spPr/>
        <p:txBody>
          <a:bodyPr>
            <a:normAutofit/>
          </a:bodyPr>
          <a:lstStyle/>
          <a:p>
            <a:pPr>
              <a:buNone/>
            </a:pPr>
            <a:r>
              <a:rPr lang="en-US" sz="1800" dirty="0" smtClean="0"/>
              <a:t>Socially The first Saudi state was tempted to butt heads with a rival power of Egypt in which the Ottoman’s set up over the fact that Saudi’s held the holy cities in territory.  This started the Ottoman Saudi war.</a:t>
            </a:r>
          </a:p>
          <a:p>
            <a:pPr>
              <a:buNone/>
            </a:pPr>
            <a:r>
              <a:rPr lang="en-US" sz="1800" dirty="0" smtClean="0"/>
              <a:t>Muhammad Ali sent his troops to the Hejaz by sea and recaptured it, then led Ottoman forces into the heart of Nejd, capturing town after town, and allowing his troops to pillage recalcitrant villages mercilessly in events that are remembered in Nejd to this day. Finally, Ibrahim reached the Saudi capital at Diriyah and placed it under siege for several months until it surrendered in the winter of 1818. </a:t>
            </a:r>
          </a:p>
          <a:p>
            <a:pPr>
              <a:buNone/>
            </a:pPr>
            <a:r>
              <a:rPr lang="en-US" sz="1800" dirty="0" smtClean="0"/>
              <a:t>Many members of Al Saud were shipped to Egypt and the capital of Ottoman and Ibrahim (Muhammad Ali’s son ) ordered the destruction of Diriyah, whose ruins are virtually untouched since this day.</a:t>
            </a:r>
          </a:p>
          <a:p>
            <a:pPr>
              <a:buNone/>
            </a:pPr>
            <a:endParaRPr lang="en-US" sz="1800" dirty="0" smtClean="0"/>
          </a:p>
          <a:p>
            <a:pPr>
              <a:buNone/>
            </a:pPr>
            <a:r>
              <a:rPr lang="en-US" sz="1400" i="1" dirty="0" smtClean="0"/>
              <a:t>TID BIT: The last Saudi Imam (Abdullah bin Saud) was later executed in the capital of Ottoman and his severed head was thrown into the Bosporus waters</a:t>
            </a:r>
            <a:endParaRPr lang="en-US" sz="14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Saudi Arabia </a:t>
            </a:r>
            <a:r>
              <a:rPr lang="en-US" sz="2000" dirty="0" smtClean="0"/>
              <a:t>(Intellectual)</a:t>
            </a:r>
            <a:endParaRPr lang="en-US" sz="2000" dirty="0"/>
          </a:p>
        </p:txBody>
      </p:sp>
      <p:sp>
        <p:nvSpPr>
          <p:cNvPr id="3" name="Content Placeholder 2"/>
          <p:cNvSpPr>
            <a:spLocks noGrp="1"/>
          </p:cNvSpPr>
          <p:nvPr>
            <p:ph idx="1"/>
          </p:nvPr>
        </p:nvSpPr>
        <p:spPr/>
        <p:txBody>
          <a:bodyPr/>
          <a:lstStyle/>
          <a:p>
            <a:pPr>
              <a:buNone/>
            </a:pPr>
            <a:r>
              <a:rPr lang="en-US" dirty="0" smtClean="0"/>
              <a:t>Muhammad ibn Abd-al-Wahhab  was in Islamic scholar born in 1703 and lived till 1792. He considered his movements target to be the purification of Islam by using the old principles of  Islam. He also said that any interaction with God can not be allowed unless he approved of it and he only approved tot hose in which he thought it will benefit them more.</a:t>
            </a:r>
          </a:p>
          <a:p>
            <a:pPr>
              <a:buNone/>
            </a:pPr>
            <a:r>
              <a:rPr lang="en-US" sz="1800" i="1" dirty="0" smtClean="0"/>
              <a:t>TID BIT: The celebration of the Islamic prophet Muhammad was said to be one of Wahhab’s innovations.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Saudi Arabia </a:t>
            </a:r>
            <a:r>
              <a:rPr lang="en-US" sz="2000" dirty="0" smtClean="0"/>
              <a:t>(Arts)</a:t>
            </a:r>
            <a:endParaRPr lang="en-US" sz="2000" dirty="0"/>
          </a:p>
        </p:txBody>
      </p:sp>
      <p:sp>
        <p:nvSpPr>
          <p:cNvPr id="3" name="Content Placeholder 2"/>
          <p:cNvSpPr>
            <a:spLocks noGrp="1"/>
          </p:cNvSpPr>
          <p:nvPr>
            <p:ph idx="1"/>
          </p:nvPr>
        </p:nvSpPr>
        <p:spPr/>
        <p:txBody>
          <a:bodyPr>
            <a:normAutofit/>
          </a:bodyPr>
          <a:lstStyle/>
          <a:p>
            <a:pPr>
              <a:buNone/>
            </a:pPr>
            <a:r>
              <a:rPr lang="en-US" dirty="0" smtClean="0"/>
              <a:t>An abiding part of Saudi Arabia’s history in general is the arts. Their arts can consist of singing, dancing, writing or singing and dancing, or just writing a song that you can dance to. Not only is it a national thing but the culture is deeply rooted into it so that it is a must for any person looking to gain educational status and a must for anyone Saudi Arabian.</a:t>
            </a:r>
          </a:p>
          <a:p>
            <a:pPr>
              <a:buNone/>
            </a:pPr>
            <a:r>
              <a:rPr lang="en-US" sz="1800" i="1" dirty="0" smtClean="0"/>
              <a:t>TID BIT: Calligraphy in Arabic culture dates back to around the 15</a:t>
            </a:r>
            <a:r>
              <a:rPr lang="en-US" sz="1800" i="1" baseline="30000" dirty="0" smtClean="0"/>
              <a:t>th</a:t>
            </a:r>
            <a:r>
              <a:rPr lang="en-US" sz="1800" i="1" dirty="0" smtClean="0"/>
              <a:t> century.</a:t>
            </a:r>
            <a:endParaRPr lang="en-US" sz="18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HELP</a:t>
            </a:r>
            <a:endParaRPr lang="en-US" dirty="0"/>
          </a:p>
        </p:txBody>
      </p:sp>
      <p:sp>
        <p:nvSpPr>
          <p:cNvPr id="3" name="Content Placeholder 2"/>
          <p:cNvSpPr>
            <a:spLocks noGrp="1"/>
          </p:cNvSpPr>
          <p:nvPr>
            <p:ph idx="1"/>
          </p:nvPr>
        </p:nvSpPr>
        <p:spPr/>
        <p:txBody>
          <a:bodyPr/>
          <a:lstStyle/>
          <a:p>
            <a:pPr>
              <a:buNone/>
            </a:pPr>
            <a:r>
              <a:rPr lang="en-US" dirty="0" smtClean="0">
                <a:hlinkClick r:id="rId2"/>
              </a:rPr>
              <a:t>http://en.wikipedia.org/wiki/First_Saudi_State</a:t>
            </a:r>
            <a:endParaRPr lang="en-US" dirty="0" smtClean="0"/>
          </a:p>
          <a:p>
            <a:pPr>
              <a:buNone/>
            </a:pPr>
            <a:endParaRPr lang="en-US" dirty="0" smtClean="0"/>
          </a:p>
          <a:p>
            <a:pPr>
              <a:buNone/>
            </a:pPr>
            <a:r>
              <a:rPr lang="en-US" dirty="0" smtClean="0">
                <a:hlinkClick r:id="rId3"/>
              </a:rPr>
              <a:t>http://en.wikipedia.org/wiki/History_of_Poland_(1569%E2%80%931795)</a:t>
            </a:r>
            <a:endParaRPr lang="en-US" dirty="0" smtClean="0"/>
          </a:p>
          <a:p>
            <a:pPr>
              <a:buNone/>
            </a:pPr>
            <a:endParaRPr lang="en-US" dirty="0" smtClean="0"/>
          </a:p>
          <a:p>
            <a:pPr>
              <a:buNone/>
            </a:pPr>
            <a:r>
              <a:rPr lang="en-US" dirty="0" smtClean="0">
                <a:hlinkClick r:id="rId4"/>
              </a:rPr>
              <a:t>http://www.alnujaidi.com/sa_culture.htm</a:t>
            </a:r>
            <a:endParaRPr lang="en-US" dirty="0" smtClean="0"/>
          </a:p>
          <a:p>
            <a:pPr>
              <a:buNone/>
            </a:pPr>
            <a:endParaRPr lang="en-US" dirty="0" smtClean="0"/>
          </a:p>
          <a:p>
            <a:pPr>
              <a:buNone/>
            </a:pPr>
            <a:r>
              <a:rPr lang="en-US" dirty="0" smtClean="0">
                <a:hlinkClick r:id="rId5"/>
              </a:rPr>
              <a:t>http://en.wikipedia.org/wiki/Muhammad_ibn_Abd_al_Wahhab</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bsolutist?</a:t>
            </a:r>
            <a:endParaRPr lang="en-US" dirty="0"/>
          </a:p>
        </p:txBody>
      </p:sp>
      <p:sp>
        <p:nvSpPr>
          <p:cNvPr id="3" name="Content Placeholder 2"/>
          <p:cNvSpPr>
            <a:spLocks noGrp="1"/>
          </p:cNvSpPr>
          <p:nvPr>
            <p:ph idx="1"/>
          </p:nvPr>
        </p:nvSpPr>
        <p:spPr/>
        <p:txBody>
          <a:bodyPr/>
          <a:lstStyle/>
          <a:p>
            <a:r>
              <a:rPr lang="en-US" dirty="0" smtClean="0"/>
              <a:t>A follower of the monarchical power which is not controlled by nor the churches, legislates , or social elites. </a:t>
            </a:r>
            <a:r>
              <a:rPr lang="en-US" sz="1100" dirty="0" smtClean="0">
                <a:solidFill>
                  <a:schemeClr val="accent1"/>
                </a:solidFill>
                <a:hlinkClick r:id="rId2"/>
              </a:rPr>
              <a:t>http://en.wikipedia.org/wiki/Absolutism_(European_history)</a:t>
            </a:r>
            <a:endParaRPr lang="en-US" sz="1100" dirty="0" smtClean="0">
              <a:solidFill>
                <a:schemeClr val="accent1"/>
              </a:solidFill>
            </a:endParaRPr>
          </a:p>
          <a:p>
            <a:r>
              <a:rPr lang="en-US" dirty="0" smtClean="0"/>
              <a:t>Known for the professional standing armies and bureaucracies.</a:t>
            </a:r>
          </a:p>
          <a:p>
            <a:pPr>
              <a:buNone/>
            </a:pPr>
            <a:endParaRPr lang="en-US" sz="2400" dirty="0" smtClean="0"/>
          </a:p>
          <a:p>
            <a:pPr>
              <a:buNone/>
            </a:pPr>
            <a:r>
              <a:rPr lang="en-US" sz="1800" i="1" dirty="0" smtClean="0"/>
              <a:t>TID BIT:  Countries with absolute monarchies are known to be extravagant in their personal life.</a:t>
            </a:r>
            <a:endParaRPr lang="en-US" sz="18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Poland &amp; The first Saudi State</a:t>
            </a:r>
            <a:endParaRPr lang="en-US" dirty="0"/>
          </a:p>
        </p:txBody>
      </p:sp>
      <p:pic>
        <p:nvPicPr>
          <p:cNvPr id="1026" name="Picture 2" descr="C:\Documents and Settings\228112\Local Settings\Temporary Internet Files\Content.IE5\CHEVW12B\MCSO02120_0000[1].wmf"/>
          <p:cNvPicPr>
            <a:picLocks noChangeAspect="1" noChangeArrowheads="1"/>
          </p:cNvPicPr>
          <p:nvPr/>
        </p:nvPicPr>
        <p:blipFill>
          <a:blip r:embed="rId2" cstate="print"/>
          <a:srcRect/>
          <a:stretch>
            <a:fillRect/>
          </a:stretch>
        </p:blipFill>
        <p:spPr bwMode="auto">
          <a:xfrm>
            <a:off x="5715000" y="1676400"/>
            <a:ext cx="1777298" cy="4242054"/>
          </a:xfrm>
          <a:prstGeom prst="rect">
            <a:avLst/>
          </a:prstGeom>
          <a:noFill/>
        </p:spPr>
      </p:pic>
      <p:grpSp>
        <p:nvGrpSpPr>
          <p:cNvPr id="1030" name="Group 6"/>
          <p:cNvGrpSpPr>
            <a:grpSpLocks noChangeAspect="1"/>
          </p:cNvGrpSpPr>
          <p:nvPr/>
        </p:nvGrpSpPr>
        <p:grpSpPr bwMode="auto">
          <a:xfrm>
            <a:off x="457200" y="1752600"/>
            <a:ext cx="3124200" cy="3632248"/>
            <a:chOff x="2345" y="1811"/>
            <a:chExt cx="1070" cy="1244"/>
          </a:xfrm>
        </p:grpSpPr>
        <p:sp>
          <p:nvSpPr>
            <p:cNvPr id="1029" name="AutoShape 5"/>
            <p:cNvSpPr>
              <a:spLocks noChangeAspect="1" noChangeArrowheads="1" noTextEdit="1"/>
            </p:cNvSpPr>
            <p:nvPr/>
          </p:nvSpPr>
          <p:spPr bwMode="auto">
            <a:xfrm>
              <a:off x="2345" y="1811"/>
              <a:ext cx="1070" cy="12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1" name="Freeform 7"/>
            <p:cNvSpPr>
              <a:spLocks/>
            </p:cNvSpPr>
            <p:nvPr/>
          </p:nvSpPr>
          <p:spPr bwMode="auto">
            <a:xfrm>
              <a:off x="2361" y="1827"/>
              <a:ext cx="1038" cy="1212"/>
            </a:xfrm>
            <a:custGeom>
              <a:avLst/>
              <a:gdLst/>
              <a:ahLst/>
              <a:cxnLst>
                <a:cxn ang="0">
                  <a:pos x="1036" y="638"/>
                </a:cxn>
                <a:cxn ang="0">
                  <a:pos x="1026" y="728"/>
                </a:cxn>
                <a:cxn ang="0">
                  <a:pos x="1006" y="814"/>
                </a:cxn>
                <a:cxn ang="0">
                  <a:pos x="974" y="894"/>
                </a:cxn>
                <a:cxn ang="0">
                  <a:pos x="934" y="968"/>
                </a:cxn>
                <a:cxn ang="0">
                  <a:pos x="886" y="1034"/>
                </a:cxn>
                <a:cxn ang="0">
                  <a:pos x="830" y="1092"/>
                </a:cxn>
                <a:cxn ang="0">
                  <a:pos x="766" y="1138"/>
                </a:cxn>
                <a:cxn ang="0">
                  <a:pos x="698" y="1176"/>
                </a:cxn>
                <a:cxn ang="0">
                  <a:pos x="624" y="1200"/>
                </a:cxn>
                <a:cxn ang="0">
                  <a:pos x="546" y="1212"/>
                </a:cxn>
                <a:cxn ang="0">
                  <a:pos x="492" y="1212"/>
                </a:cxn>
                <a:cxn ang="0">
                  <a:pos x="414" y="1200"/>
                </a:cxn>
                <a:cxn ang="0">
                  <a:pos x="340" y="1176"/>
                </a:cxn>
                <a:cxn ang="0">
                  <a:pos x="272" y="1138"/>
                </a:cxn>
                <a:cxn ang="0">
                  <a:pos x="208" y="1092"/>
                </a:cxn>
                <a:cxn ang="0">
                  <a:pos x="152" y="1034"/>
                </a:cxn>
                <a:cxn ang="0">
                  <a:pos x="102" y="968"/>
                </a:cxn>
                <a:cxn ang="0">
                  <a:pos x="62" y="894"/>
                </a:cxn>
                <a:cxn ang="0">
                  <a:pos x="32" y="814"/>
                </a:cxn>
                <a:cxn ang="0">
                  <a:pos x="10" y="728"/>
                </a:cxn>
                <a:cxn ang="0">
                  <a:pos x="0" y="638"/>
                </a:cxn>
                <a:cxn ang="0">
                  <a:pos x="0" y="574"/>
                </a:cxn>
                <a:cxn ang="0">
                  <a:pos x="10" y="484"/>
                </a:cxn>
                <a:cxn ang="0">
                  <a:pos x="32" y="398"/>
                </a:cxn>
                <a:cxn ang="0">
                  <a:pos x="62" y="318"/>
                </a:cxn>
                <a:cxn ang="0">
                  <a:pos x="102" y="244"/>
                </a:cxn>
                <a:cxn ang="0">
                  <a:pos x="152" y="178"/>
                </a:cxn>
                <a:cxn ang="0">
                  <a:pos x="208" y="120"/>
                </a:cxn>
                <a:cxn ang="0">
                  <a:pos x="272" y="74"/>
                </a:cxn>
                <a:cxn ang="0">
                  <a:pos x="340" y="36"/>
                </a:cxn>
                <a:cxn ang="0">
                  <a:pos x="414" y="12"/>
                </a:cxn>
                <a:cxn ang="0">
                  <a:pos x="492" y="2"/>
                </a:cxn>
                <a:cxn ang="0">
                  <a:pos x="546" y="2"/>
                </a:cxn>
                <a:cxn ang="0">
                  <a:pos x="624" y="12"/>
                </a:cxn>
                <a:cxn ang="0">
                  <a:pos x="698" y="36"/>
                </a:cxn>
                <a:cxn ang="0">
                  <a:pos x="766" y="74"/>
                </a:cxn>
                <a:cxn ang="0">
                  <a:pos x="830" y="120"/>
                </a:cxn>
                <a:cxn ang="0">
                  <a:pos x="886" y="178"/>
                </a:cxn>
                <a:cxn ang="0">
                  <a:pos x="934" y="244"/>
                </a:cxn>
                <a:cxn ang="0">
                  <a:pos x="974" y="318"/>
                </a:cxn>
                <a:cxn ang="0">
                  <a:pos x="1006" y="398"/>
                </a:cxn>
                <a:cxn ang="0">
                  <a:pos x="1026" y="484"/>
                </a:cxn>
                <a:cxn ang="0">
                  <a:pos x="1036" y="574"/>
                </a:cxn>
              </a:cxnLst>
              <a:rect l="0" t="0" r="r" b="b"/>
              <a:pathLst>
                <a:path w="1038" h="1212">
                  <a:moveTo>
                    <a:pt x="1038" y="606"/>
                  </a:moveTo>
                  <a:lnTo>
                    <a:pt x="1038" y="606"/>
                  </a:lnTo>
                  <a:lnTo>
                    <a:pt x="1036" y="638"/>
                  </a:lnTo>
                  <a:lnTo>
                    <a:pt x="1034" y="668"/>
                  </a:lnTo>
                  <a:lnTo>
                    <a:pt x="1032" y="698"/>
                  </a:lnTo>
                  <a:lnTo>
                    <a:pt x="1026" y="728"/>
                  </a:lnTo>
                  <a:lnTo>
                    <a:pt x="1022" y="758"/>
                  </a:lnTo>
                  <a:lnTo>
                    <a:pt x="1014" y="786"/>
                  </a:lnTo>
                  <a:lnTo>
                    <a:pt x="1006" y="814"/>
                  </a:lnTo>
                  <a:lnTo>
                    <a:pt x="996" y="842"/>
                  </a:lnTo>
                  <a:lnTo>
                    <a:pt x="986" y="868"/>
                  </a:lnTo>
                  <a:lnTo>
                    <a:pt x="974" y="894"/>
                  </a:lnTo>
                  <a:lnTo>
                    <a:pt x="962" y="920"/>
                  </a:lnTo>
                  <a:lnTo>
                    <a:pt x="948" y="944"/>
                  </a:lnTo>
                  <a:lnTo>
                    <a:pt x="934" y="968"/>
                  </a:lnTo>
                  <a:lnTo>
                    <a:pt x="920" y="992"/>
                  </a:lnTo>
                  <a:lnTo>
                    <a:pt x="902" y="1014"/>
                  </a:lnTo>
                  <a:lnTo>
                    <a:pt x="886" y="1034"/>
                  </a:lnTo>
                  <a:lnTo>
                    <a:pt x="868" y="1054"/>
                  </a:lnTo>
                  <a:lnTo>
                    <a:pt x="848" y="1074"/>
                  </a:lnTo>
                  <a:lnTo>
                    <a:pt x="830" y="1092"/>
                  </a:lnTo>
                  <a:lnTo>
                    <a:pt x="808" y="1108"/>
                  </a:lnTo>
                  <a:lnTo>
                    <a:pt x="788" y="1124"/>
                  </a:lnTo>
                  <a:lnTo>
                    <a:pt x="766" y="1138"/>
                  </a:lnTo>
                  <a:lnTo>
                    <a:pt x="744" y="1152"/>
                  </a:lnTo>
                  <a:lnTo>
                    <a:pt x="720" y="1164"/>
                  </a:lnTo>
                  <a:lnTo>
                    <a:pt x="698" y="1176"/>
                  </a:lnTo>
                  <a:lnTo>
                    <a:pt x="672" y="1184"/>
                  </a:lnTo>
                  <a:lnTo>
                    <a:pt x="648" y="1192"/>
                  </a:lnTo>
                  <a:lnTo>
                    <a:pt x="624" y="1200"/>
                  </a:lnTo>
                  <a:lnTo>
                    <a:pt x="598" y="1206"/>
                  </a:lnTo>
                  <a:lnTo>
                    <a:pt x="572" y="1208"/>
                  </a:lnTo>
                  <a:lnTo>
                    <a:pt x="546" y="1212"/>
                  </a:lnTo>
                  <a:lnTo>
                    <a:pt x="518" y="1212"/>
                  </a:lnTo>
                  <a:lnTo>
                    <a:pt x="518" y="1212"/>
                  </a:lnTo>
                  <a:lnTo>
                    <a:pt x="492" y="1212"/>
                  </a:lnTo>
                  <a:lnTo>
                    <a:pt x="466" y="1208"/>
                  </a:lnTo>
                  <a:lnTo>
                    <a:pt x="440" y="1206"/>
                  </a:lnTo>
                  <a:lnTo>
                    <a:pt x="414" y="1200"/>
                  </a:lnTo>
                  <a:lnTo>
                    <a:pt x="390" y="1192"/>
                  </a:lnTo>
                  <a:lnTo>
                    <a:pt x="364" y="1184"/>
                  </a:lnTo>
                  <a:lnTo>
                    <a:pt x="340" y="1176"/>
                  </a:lnTo>
                  <a:lnTo>
                    <a:pt x="316" y="1164"/>
                  </a:lnTo>
                  <a:lnTo>
                    <a:pt x="294" y="1152"/>
                  </a:lnTo>
                  <a:lnTo>
                    <a:pt x="272" y="1138"/>
                  </a:lnTo>
                  <a:lnTo>
                    <a:pt x="250" y="1124"/>
                  </a:lnTo>
                  <a:lnTo>
                    <a:pt x="228" y="1108"/>
                  </a:lnTo>
                  <a:lnTo>
                    <a:pt x="208" y="1092"/>
                  </a:lnTo>
                  <a:lnTo>
                    <a:pt x="188" y="1074"/>
                  </a:lnTo>
                  <a:lnTo>
                    <a:pt x="170" y="1054"/>
                  </a:lnTo>
                  <a:lnTo>
                    <a:pt x="152" y="1034"/>
                  </a:lnTo>
                  <a:lnTo>
                    <a:pt x="134" y="1014"/>
                  </a:lnTo>
                  <a:lnTo>
                    <a:pt x="118" y="992"/>
                  </a:lnTo>
                  <a:lnTo>
                    <a:pt x="102" y="968"/>
                  </a:lnTo>
                  <a:lnTo>
                    <a:pt x="88" y="944"/>
                  </a:lnTo>
                  <a:lnTo>
                    <a:pt x="74" y="920"/>
                  </a:lnTo>
                  <a:lnTo>
                    <a:pt x="62" y="894"/>
                  </a:lnTo>
                  <a:lnTo>
                    <a:pt x="52" y="868"/>
                  </a:lnTo>
                  <a:lnTo>
                    <a:pt x="40" y="842"/>
                  </a:lnTo>
                  <a:lnTo>
                    <a:pt x="32" y="814"/>
                  </a:lnTo>
                  <a:lnTo>
                    <a:pt x="24" y="786"/>
                  </a:lnTo>
                  <a:lnTo>
                    <a:pt x="16" y="758"/>
                  </a:lnTo>
                  <a:lnTo>
                    <a:pt x="10" y="728"/>
                  </a:lnTo>
                  <a:lnTo>
                    <a:pt x="6" y="698"/>
                  </a:lnTo>
                  <a:lnTo>
                    <a:pt x="2" y="668"/>
                  </a:lnTo>
                  <a:lnTo>
                    <a:pt x="0" y="638"/>
                  </a:lnTo>
                  <a:lnTo>
                    <a:pt x="0" y="606"/>
                  </a:lnTo>
                  <a:lnTo>
                    <a:pt x="0" y="606"/>
                  </a:lnTo>
                  <a:lnTo>
                    <a:pt x="0" y="574"/>
                  </a:lnTo>
                  <a:lnTo>
                    <a:pt x="2" y="544"/>
                  </a:lnTo>
                  <a:lnTo>
                    <a:pt x="6" y="514"/>
                  </a:lnTo>
                  <a:lnTo>
                    <a:pt x="10" y="484"/>
                  </a:lnTo>
                  <a:lnTo>
                    <a:pt x="16" y="454"/>
                  </a:lnTo>
                  <a:lnTo>
                    <a:pt x="24" y="426"/>
                  </a:lnTo>
                  <a:lnTo>
                    <a:pt x="32" y="398"/>
                  </a:lnTo>
                  <a:lnTo>
                    <a:pt x="40" y="370"/>
                  </a:lnTo>
                  <a:lnTo>
                    <a:pt x="52" y="344"/>
                  </a:lnTo>
                  <a:lnTo>
                    <a:pt x="62" y="318"/>
                  </a:lnTo>
                  <a:lnTo>
                    <a:pt x="74" y="292"/>
                  </a:lnTo>
                  <a:lnTo>
                    <a:pt x="88" y="268"/>
                  </a:lnTo>
                  <a:lnTo>
                    <a:pt x="102" y="244"/>
                  </a:lnTo>
                  <a:lnTo>
                    <a:pt x="118" y="220"/>
                  </a:lnTo>
                  <a:lnTo>
                    <a:pt x="134" y="198"/>
                  </a:lnTo>
                  <a:lnTo>
                    <a:pt x="152" y="178"/>
                  </a:lnTo>
                  <a:lnTo>
                    <a:pt x="170" y="158"/>
                  </a:lnTo>
                  <a:lnTo>
                    <a:pt x="188" y="138"/>
                  </a:lnTo>
                  <a:lnTo>
                    <a:pt x="208" y="120"/>
                  </a:lnTo>
                  <a:lnTo>
                    <a:pt x="228" y="104"/>
                  </a:lnTo>
                  <a:lnTo>
                    <a:pt x="250" y="88"/>
                  </a:lnTo>
                  <a:lnTo>
                    <a:pt x="272" y="74"/>
                  </a:lnTo>
                  <a:lnTo>
                    <a:pt x="294" y="60"/>
                  </a:lnTo>
                  <a:lnTo>
                    <a:pt x="316" y="48"/>
                  </a:lnTo>
                  <a:lnTo>
                    <a:pt x="340" y="36"/>
                  </a:lnTo>
                  <a:lnTo>
                    <a:pt x="364" y="28"/>
                  </a:lnTo>
                  <a:lnTo>
                    <a:pt x="390" y="20"/>
                  </a:lnTo>
                  <a:lnTo>
                    <a:pt x="414" y="12"/>
                  </a:lnTo>
                  <a:lnTo>
                    <a:pt x="440" y="8"/>
                  </a:lnTo>
                  <a:lnTo>
                    <a:pt x="466" y="4"/>
                  </a:lnTo>
                  <a:lnTo>
                    <a:pt x="492" y="2"/>
                  </a:lnTo>
                  <a:lnTo>
                    <a:pt x="518" y="0"/>
                  </a:lnTo>
                  <a:lnTo>
                    <a:pt x="518" y="0"/>
                  </a:lnTo>
                  <a:lnTo>
                    <a:pt x="546" y="2"/>
                  </a:lnTo>
                  <a:lnTo>
                    <a:pt x="572" y="4"/>
                  </a:lnTo>
                  <a:lnTo>
                    <a:pt x="598" y="8"/>
                  </a:lnTo>
                  <a:lnTo>
                    <a:pt x="624" y="12"/>
                  </a:lnTo>
                  <a:lnTo>
                    <a:pt x="648" y="20"/>
                  </a:lnTo>
                  <a:lnTo>
                    <a:pt x="672" y="28"/>
                  </a:lnTo>
                  <a:lnTo>
                    <a:pt x="698" y="36"/>
                  </a:lnTo>
                  <a:lnTo>
                    <a:pt x="720" y="48"/>
                  </a:lnTo>
                  <a:lnTo>
                    <a:pt x="744" y="60"/>
                  </a:lnTo>
                  <a:lnTo>
                    <a:pt x="766" y="74"/>
                  </a:lnTo>
                  <a:lnTo>
                    <a:pt x="788" y="88"/>
                  </a:lnTo>
                  <a:lnTo>
                    <a:pt x="808" y="104"/>
                  </a:lnTo>
                  <a:lnTo>
                    <a:pt x="830" y="120"/>
                  </a:lnTo>
                  <a:lnTo>
                    <a:pt x="848" y="138"/>
                  </a:lnTo>
                  <a:lnTo>
                    <a:pt x="868" y="158"/>
                  </a:lnTo>
                  <a:lnTo>
                    <a:pt x="886" y="178"/>
                  </a:lnTo>
                  <a:lnTo>
                    <a:pt x="902" y="198"/>
                  </a:lnTo>
                  <a:lnTo>
                    <a:pt x="920" y="220"/>
                  </a:lnTo>
                  <a:lnTo>
                    <a:pt x="934" y="244"/>
                  </a:lnTo>
                  <a:lnTo>
                    <a:pt x="948" y="268"/>
                  </a:lnTo>
                  <a:lnTo>
                    <a:pt x="962" y="292"/>
                  </a:lnTo>
                  <a:lnTo>
                    <a:pt x="974" y="318"/>
                  </a:lnTo>
                  <a:lnTo>
                    <a:pt x="986" y="344"/>
                  </a:lnTo>
                  <a:lnTo>
                    <a:pt x="996" y="370"/>
                  </a:lnTo>
                  <a:lnTo>
                    <a:pt x="1006" y="398"/>
                  </a:lnTo>
                  <a:lnTo>
                    <a:pt x="1014" y="426"/>
                  </a:lnTo>
                  <a:lnTo>
                    <a:pt x="1022" y="454"/>
                  </a:lnTo>
                  <a:lnTo>
                    <a:pt x="1026" y="484"/>
                  </a:lnTo>
                  <a:lnTo>
                    <a:pt x="1032" y="514"/>
                  </a:lnTo>
                  <a:lnTo>
                    <a:pt x="1034" y="544"/>
                  </a:lnTo>
                  <a:lnTo>
                    <a:pt x="1036" y="574"/>
                  </a:lnTo>
                  <a:lnTo>
                    <a:pt x="1038" y="606"/>
                  </a:lnTo>
                  <a:lnTo>
                    <a:pt x="1038" y="606"/>
                  </a:lnTo>
                  <a:close/>
                </a:path>
              </a:pathLst>
            </a:custGeom>
            <a:solidFill>
              <a:srgbClr val="6CC1DB"/>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2" name="Freeform 8"/>
            <p:cNvSpPr>
              <a:spLocks/>
            </p:cNvSpPr>
            <p:nvPr/>
          </p:nvSpPr>
          <p:spPr bwMode="auto">
            <a:xfrm>
              <a:off x="2905" y="2609"/>
              <a:ext cx="164" cy="428"/>
            </a:xfrm>
            <a:custGeom>
              <a:avLst/>
              <a:gdLst/>
              <a:ahLst/>
              <a:cxnLst>
                <a:cxn ang="0">
                  <a:pos x="110" y="24"/>
                </a:cxn>
                <a:cxn ang="0">
                  <a:pos x="110" y="24"/>
                </a:cxn>
                <a:cxn ang="0">
                  <a:pos x="102" y="12"/>
                </a:cxn>
                <a:cxn ang="0">
                  <a:pos x="92" y="4"/>
                </a:cxn>
                <a:cxn ang="0">
                  <a:pos x="82" y="0"/>
                </a:cxn>
                <a:cxn ang="0">
                  <a:pos x="74" y="0"/>
                </a:cxn>
                <a:cxn ang="0">
                  <a:pos x="66" y="2"/>
                </a:cxn>
                <a:cxn ang="0">
                  <a:pos x="56" y="8"/>
                </a:cxn>
                <a:cxn ang="0">
                  <a:pos x="48" y="18"/>
                </a:cxn>
                <a:cxn ang="0">
                  <a:pos x="40" y="30"/>
                </a:cxn>
                <a:cxn ang="0">
                  <a:pos x="40" y="30"/>
                </a:cxn>
                <a:cxn ang="0">
                  <a:pos x="20" y="60"/>
                </a:cxn>
                <a:cxn ang="0">
                  <a:pos x="20" y="60"/>
                </a:cxn>
                <a:cxn ang="0">
                  <a:pos x="22" y="72"/>
                </a:cxn>
                <a:cxn ang="0">
                  <a:pos x="22" y="84"/>
                </a:cxn>
                <a:cxn ang="0">
                  <a:pos x="22" y="96"/>
                </a:cxn>
                <a:cxn ang="0">
                  <a:pos x="0" y="282"/>
                </a:cxn>
                <a:cxn ang="0">
                  <a:pos x="0" y="282"/>
                </a:cxn>
                <a:cxn ang="0">
                  <a:pos x="4" y="324"/>
                </a:cxn>
                <a:cxn ang="0">
                  <a:pos x="6" y="364"/>
                </a:cxn>
                <a:cxn ang="0">
                  <a:pos x="6" y="400"/>
                </a:cxn>
                <a:cxn ang="0">
                  <a:pos x="6" y="428"/>
                </a:cxn>
                <a:cxn ang="0">
                  <a:pos x="6" y="428"/>
                </a:cxn>
                <a:cxn ang="0">
                  <a:pos x="44" y="424"/>
                </a:cxn>
                <a:cxn ang="0">
                  <a:pos x="82" y="416"/>
                </a:cxn>
                <a:cxn ang="0">
                  <a:pos x="120" y="406"/>
                </a:cxn>
                <a:cxn ang="0">
                  <a:pos x="156" y="392"/>
                </a:cxn>
                <a:cxn ang="0">
                  <a:pos x="156" y="392"/>
                </a:cxn>
                <a:cxn ang="0">
                  <a:pos x="160" y="342"/>
                </a:cxn>
                <a:cxn ang="0">
                  <a:pos x="164" y="298"/>
                </a:cxn>
                <a:cxn ang="0">
                  <a:pos x="164" y="258"/>
                </a:cxn>
                <a:cxn ang="0">
                  <a:pos x="164" y="222"/>
                </a:cxn>
                <a:cxn ang="0">
                  <a:pos x="162" y="190"/>
                </a:cxn>
                <a:cxn ang="0">
                  <a:pos x="160" y="162"/>
                </a:cxn>
                <a:cxn ang="0">
                  <a:pos x="158" y="138"/>
                </a:cxn>
                <a:cxn ang="0">
                  <a:pos x="154" y="118"/>
                </a:cxn>
                <a:cxn ang="0">
                  <a:pos x="148" y="98"/>
                </a:cxn>
                <a:cxn ang="0">
                  <a:pos x="144" y="84"/>
                </a:cxn>
                <a:cxn ang="0">
                  <a:pos x="132" y="58"/>
                </a:cxn>
                <a:cxn ang="0">
                  <a:pos x="120" y="40"/>
                </a:cxn>
                <a:cxn ang="0">
                  <a:pos x="110" y="24"/>
                </a:cxn>
                <a:cxn ang="0">
                  <a:pos x="110" y="24"/>
                </a:cxn>
              </a:cxnLst>
              <a:rect l="0" t="0" r="r" b="b"/>
              <a:pathLst>
                <a:path w="164" h="428">
                  <a:moveTo>
                    <a:pt x="110" y="24"/>
                  </a:moveTo>
                  <a:lnTo>
                    <a:pt x="110" y="24"/>
                  </a:lnTo>
                  <a:lnTo>
                    <a:pt x="102" y="12"/>
                  </a:lnTo>
                  <a:lnTo>
                    <a:pt x="92" y="4"/>
                  </a:lnTo>
                  <a:lnTo>
                    <a:pt x="82" y="0"/>
                  </a:lnTo>
                  <a:lnTo>
                    <a:pt x="74" y="0"/>
                  </a:lnTo>
                  <a:lnTo>
                    <a:pt x="66" y="2"/>
                  </a:lnTo>
                  <a:lnTo>
                    <a:pt x="56" y="8"/>
                  </a:lnTo>
                  <a:lnTo>
                    <a:pt x="48" y="18"/>
                  </a:lnTo>
                  <a:lnTo>
                    <a:pt x="40" y="30"/>
                  </a:lnTo>
                  <a:lnTo>
                    <a:pt x="40" y="30"/>
                  </a:lnTo>
                  <a:lnTo>
                    <a:pt x="20" y="60"/>
                  </a:lnTo>
                  <a:lnTo>
                    <a:pt x="20" y="60"/>
                  </a:lnTo>
                  <a:lnTo>
                    <a:pt x="22" y="72"/>
                  </a:lnTo>
                  <a:lnTo>
                    <a:pt x="22" y="84"/>
                  </a:lnTo>
                  <a:lnTo>
                    <a:pt x="22" y="96"/>
                  </a:lnTo>
                  <a:lnTo>
                    <a:pt x="0" y="282"/>
                  </a:lnTo>
                  <a:lnTo>
                    <a:pt x="0" y="282"/>
                  </a:lnTo>
                  <a:lnTo>
                    <a:pt x="4" y="324"/>
                  </a:lnTo>
                  <a:lnTo>
                    <a:pt x="6" y="364"/>
                  </a:lnTo>
                  <a:lnTo>
                    <a:pt x="6" y="400"/>
                  </a:lnTo>
                  <a:lnTo>
                    <a:pt x="6" y="428"/>
                  </a:lnTo>
                  <a:lnTo>
                    <a:pt x="6" y="428"/>
                  </a:lnTo>
                  <a:lnTo>
                    <a:pt x="44" y="424"/>
                  </a:lnTo>
                  <a:lnTo>
                    <a:pt x="82" y="416"/>
                  </a:lnTo>
                  <a:lnTo>
                    <a:pt x="120" y="406"/>
                  </a:lnTo>
                  <a:lnTo>
                    <a:pt x="156" y="392"/>
                  </a:lnTo>
                  <a:lnTo>
                    <a:pt x="156" y="392"/>
                  </a:lnTo>
                  <a:lnTo>
                    <a:pt x="160" y="342"/>
                  </a:lnTo>
                  <a:lnTo>
                    <a:pt x="164" y="298"/>
                  </a:lnTo>
                  <a:lnTo>
                    <a:pt x="164" y="258"/>
                  </a:lnTo>
                  <a:lnTo>
                    <a:pt x="164" y="222"/>
                  </a:lnTo>
                  <a:lnTo>
                    <a:pt x="162" y="190"/>
                  </a:lnTo>
                  <a:lnTo>
                    <a:pt x="160" y="162"/>
                  </a:lnTo>
                  <a:lnTo>
                    <a:pt x="158" y="138"/>
                  </a:lnTo>
                  <a:lnTo>
                    <a:pt x="154" y="118"/>
                  </a:lnTo>
                  <a:lnTo>
                    <a:pt x="148" y="98"/>
                  </a:lnTo>
                  <a:lnTo>
                    <a:pt x="144" y="84"/>
                  </a:lnTo>
                  <a:lnTo>
                    <a:pt x="132" y="58"/>
                  </a:lnTo>
                  <a:lnTo>
                    <a:pt x="120" y="40"/>
                  </a:lnTo>
                  <a:lnTo>
                    <a:pt x="110" y="24"/>
                  </a:lnTo>
                  <a:lnTo>
                    <a:pt x="110" y="24"/>
                  </a:lnTo>
                  <a:close/>
                </a:path>
              </a:pathLst>
            </a:custGeom>
            <a:solidFill>
              <a:srgbClr val="FC4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3" name="Freeform 9"/>
            <p:cNvSpPr>
              <a:spLocks/>
            </p:cNvSpPr>
            <p:nvPr/>
          </p:nvSpPr>
          <p:spPr bwMode="auto">
            <a:xfrm>
              <a:off x="2733" y="2621"/>
              <a:ext cx="194" cy="418"/>
            </a:xfrm>
            <a:custGeom>
              <a:avLst/>
              <a:gdLst/>
              <a:ahLst/>
              <a:cxnLst>
                <a:cxn ang="0">
                  <a:pos x="194" y="84"/>
                </a:cxn>
                <a:cxn ang="0">
                  <a:pos x="194" y="84"/>
                </a:cxn>
                <a:cxn ang="0">
                  <a:pos x="194" y="72"/>
                </a:cxn>
                <a:cxn ang="0">
                  <a:pos x="194" y="60"/>
                </a:cxn>
                <a:cxn ang="0">
                  <a:pos x="192" y="48"/>
                </a:cxn>
                <a:cxn ang="0">
                  <a:pos x="192" y="48"/>
                </a:cxn>
                <a:cxn ang="0">
                  <a:pos x="188" y="30"/>
                </a:cxn>
                <a:cxn ang="0">
                  <a:pos x="186" y="22"/>
                </a:cxn>
                <a:cxn ang="0">
                  <a:pos x="180" y="16"/>
                </a:cxn>
                <a:cxn ang="0">
                  <a:pos x="174" y="10"/>
                </a:cxn>
                <a:cxn ang="0">
                  <a:pos x="166" y="4"/>
                </a:cxn>
                <a:cxn ang="0">
                  <a:pos x="158" y="2"/>
                </a:cxn>
                <a:cxn ang="0">
                  <a:pos x="146" y="0"/>
                </a:cxn>
                <a:cxn ang="0">
                  <a:pos x="146" y="0"/>
                </a:cxn>
                <a:cxn ang="0">
                  <a:pos x="124" y="0"/>
                </a:cxn>
                <a:cxn ang="0">
                  <a:pos x="104" y="2"/>
                </a:cxn>
                <a:cxn ang="0">
                  <a:pos x="84" y="6"/>
                </a:cxn>
                <a:cxn ang="0">
                  <a:pos x="68" y="10"/>
                </a:cxn>
                <a:cxn ang="0">
                  <a:pos x="52" y="18"/>
                </a:cxn>
                <a:cxn ang="0">
                  <a:pos x="38" y="30"/>
                </a:cxn>
                <a:cxn ang="0">
                  <a:pos x="26" y="46"/>
                </a:cxn>
                <a:cxn ang="0">
                  <a:pos x="16" y="66"/>
                </a:cxn>
                <a:cxn ang="0">
                  <a:pos x="16" y="66"/>
                </a:cxn>
                <a:cxn ang="0">
                  <a:pos x="10" y="88"/>
                </a:cxn>
                <a:cxn ang="0">
                  <a:pos x="6" y="118"/>
                </a:cxn>
                <a:cxn ang="0">
                  <a:pos x="4" y="154"/>
                </a:cxn>
                <a:cxn ang="0">
                  <a:pos x="4" y="196"/>
                </a:cxn>
                <a:cxn ang="0">
                  <a:pos x="4" y="290"/>
                </a:cxn>
                <a:cxn ang="0">
                  <a:pos x="2" y="342"/>
                </a:cxn>
                <a:cxn ang="0">
                  <a:pos x="0" y="394"/>
                </a:cxn>
                <a:cxn ang="0">
                  <a:pos x="0" y="394"/>
                </a:cxn>
                <a:cxn ang="0">
                  <a:pos x="36" y="404"/>
                </a:cxn>
                <a:cxn ang="0">
                  <a:pos x="72" y="412"/>
                </a:cxn>
                <a:cxn ang="0">
                  <a:pos x="108" y="416"/>
                </a:cxn>
                <a:cxn ang="0">
                  <a:pos x="146" y="418"/>
                </a:cxn>
                <a:cxn ang="0">
                  <a:pos x="146" y="418"/>
                </a:cxn>
                <a:cxn ang="0">
                  <a:pos x="156" y="418"/>
                </a:cxn>
                <a:cxn ang="0">
                  <a:pos x="172" y="270"/>
                </a:cxn>
                <a:cxn ang="0">
                  <a:pos x="194" y="84"/>
                </a:cxn>
              </a:cxnLst>
              <a:rect l="0" t="0" r="r" b="b"/>
              <a:pathLst>
                <a:path w="194" h="418">
                  <a:moveTo>
                    <a:pt x="194" y="84"/>
                  </a:moveTo>
                  <a:lnTo>
                    <a:pt x="194" y="84"/>
                  </a:lnTo>
                  <a:lnTo>
                    <a:pt x="194" y="72"/>
                  </a:lnTo>
                  <a:lnTo>
                    <a:pt x="194" y="60"/>
                  </a:lnTo>
                  <a:lnTo>
                    <a:pt x="192" y="48"/>
                  </a:lnTo>
                  <a:lnTo>
                    <a:pt x="192" y="48"/>
                  </a:lnTo>
                  <a:lnTo>
                    <a:pt x="188" y="30"/>
                  </a:lnTo>
                  <a:lnTo>
                    <a:pt x="186" y="22"/>
                  </a:lnTo>
                  <a:lnTo>
                    <a:pt x="180" y="16"/>
                  </a:lnTo>
                  <a:lnTo>
                    <a:pt x="174" y="10"/>
                  </a:lnTo>
                  <a:lnTo>
                    <a:pt x="166" y="4"/>
                  </a:lnTo>
                  <a:lnTo>
                    <a:pt x="158" y="2"/>
                  </a:lnTo>
                  <a:lnTo>
                    <a:pt x="146" y="0"/>
                  </a:lnTo>
                  <a:lnTo>
                    <a:pt x="146" y="0"/>
                  </a:lnTo>
                  <a:lnTo>
                    <a:pt x="124" y="0"/>
                  </a:lnTo>
                  <a:lnTo>
                    <a:pt x="104" y="2"/>
                  </a:lnTo>
                  <a:lnTo>
                    <a:pt x="84" y="6"/>
                  </a:lnTo>
                  <a:lnTo>
                    <a:pt x="68" y="10"/>
                  </a:lnTo>
                  <a:lnTo>
                    <a:pt x="52" y="18"/>
                  </a:lnTo>
                  <a:lnTo>
                    <a:pt x="38" y="30"/>
                  </a:lnTo>
                  <a:lnTo>
                    <a:pt x="26" y="46"/>
                  </a:lnTo>
                  <a:lnTo>
                    <a:pt x="16" y="66"/>
                  </a:lnTo>
                  <a:lnTo>
                    <a:pt x="16" y="66"/>
                  </a:lnTo>
                  <a:lnTo>
                    <a:pt x="10" y="88"/>
                  </a:lnTo>
                  <a:lnTo>
                    <a:pt x="6" y="118"/>
                  </a:lnTo>
                  <a:lnTo>
                    <a:pt x="4" y="154"/>
                  </a:lnTo>
                  <a:lnTo>
                    <a:pt x="4" y="196"/>
                  </a:lnTo>
                  <a:lnTo>
                    <a:pt x="4" y="290"/>
                  </a:lnTo>
                  <a:lnTo>
                    <a:pt x="2" y="342"/>
                  </a:lnTo>
                  <a:lnTo>
                    <a:pt x="0" y="394"/>
                  </a:lnTo>
                  <a:lnTo>
                    <a:pt x="0" y="394"/>
                  </a:lnTo>
                  <a:lnTo>
                    <a:pt x="36" y="404"/>
                  </a:lnTo>
                  <a:lnTo>
                    <a:pt x="72" y="412"/>
                  </a:lnTo>
                  <a:lnTo>
                    <a:pt x="108" y="416"/>
                  </a:lnTo>
                  <a:lnTo>
                    <a:pt x="146" y="418"/>
                  </a:lnTo>
                  <a:lnTo>
                    <a:pt x="146" y="418"/>
                  </a:lnTo>
                  <a:lnTo>
                    <a:pt x="156" y="418"/>
                  </a:lnTo>
                  <a:lnTo>
                    <a:pt x="172" y="270"/>
                  </a:lnTo>
                  <a:lnTo>
                    <a:pt x="194" y="84"/>
                  </a:lnTo>
                  <a:close/>
                </a:path>
              </a:pathLst>
            </a:custGeom>
            <a:solidFill>
              <a:srgbClr val="FC4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4" name="Freeform 10"/>
            <p:cNvSpPr>
              <a:spLocks/>
            </p:cNvSpPr>
            <p:nvPr/>
          </p:nvSpPr>
          <p:spPr bwMode="auto">
            <a:xfrm>
              <a:off x="2753" y="2853"/>
              <a:ext cx="42" cy="174"/>
            </a:xfrm>
            <a:custGeom>
              <a:avLst/>
              <a:gdLst/>
              <a:ahLst/>
              <a:cxnLst>
                <a:cxn ang="0">
                  <a:pos x="28" y="128"/>
                </a:cxn>
                <a:cxn ang="0">
                  <a:pos x="28" y="128"/>
                </a:cxn>
                <a:cxn ang="0">
                  <a:pos x="30" y="96"/>
                </a:cxn>
                <a:cxn ang="0">
                  <a:pos x="34" y="66"/>
                </a:cxn>
                <a:cxn ang="0">
                  <a:pos x="42" y="4"/>
                </a:cxn>
                <a:cxn ang="0">
                  <a:pos x="42" y="4"/>
                </a:cxn>
                <a:cxn ang="0">
                  <a:pos x="38" y="2"/>
                </a:cxn>
                <a:cxn ang="0">
                  <a:pos x="30" y="0"/>
                </a:cxn>
                <a:cxn ang="0">
                  <a:pos x="22" y="0"/>
                </a:cxn>
                <a:cxn ang="0">
                  <a:pos x="18" y="0"/>
                </a:cxn>
                <a:cxn ang="0">
                  <a:pos x="18" y="0"/>
                </a:cxn>
                <a:cxn ang="0">
                  <a:pos x="6" y="62"/>
                </a:cxn>
                <a:cxn ang="0">
                  <a:pos x="2" y="92"/>
                </a:cxn>
                <a:cxn ang="0">
                  <a:pos x="0" y="124"/>
                </a:cxn>
                <a:cxn ang="0">
                  <a:pos x="0" y="124"/>
                </a:cxn>
                <a:cxn ang="0">
                  <a:pos x="0" y="168"/>
                </a:cxn>
                <a:cxn ang="0">
                  <a:pos x="0" y="168"/>
                </a:cxn>
                <a:cxn ang="0">
                  <a:pos x="28" y="174"/>
                </a:cxn>
                <a:cxn ang="0">
                  <a:pos x="28" y="174"/>
                </a:cxn>
                <a:cxn ang="0">
                  <a:pos x="28" y="128"/>
                </a:cxn>
                <a:cxn ang="0">
                  <a:pos x="28" y="128"/>
                </a:cxn>
              </a:cxnLst>
              <a:rect l="0" t="0" r="r" b="b"/>
              <a:pathLst>
                <a:path w="42" h="174">
                  <a:moveTo>
                    <a:pt x="28" y="128"/>
                  </a:moveTo>
                  <a:lnTo>
                    <a:pt x="28" y="128"/>
                  </a:lnTo>
                  <a:lnTo>
                    <a:pt x="30" y="96"/>
                  </a:lnTo>
                  <a:lnTo>
                    <a:pt x="34" y="66"/>
                  </a:lnTo>
                  <a:lnTo>
                    <a:pt x="42" y="4"/>
                  </a:lnTo>
                  <a:lnTo>
                    <a:pt x="42" y="4"/>
                  </a:lnTo>
                  <a:lnTo>
                    <a:pt x="38" y="2"/>
                  </a:lnTo>
                  <a:lnTo>
                    <a:pt x="30" y="0"/>
                  </a:lnTo>
                  <a:lnTo>
                    <a:pt x="22" y="0"/>
                  </a:lnTo>
                  <a:lnTo>
                    <a:pt x="18" y="0"/>
                  </a:lnTo>
                  <a:lnTo>
                    <a:pt x="18" y="0"/>
                  </a:lnTo>
                  <a:lnTo>
                    <a:pt x="6" y="62"/>
                  </a:lnTo>
                  <a:lnTo>
                    <a:pt x="2" y="92"/>
                  </a:lnTo>
                  <a:lnTo>
                    <a:pt x="0" y="124"/>
                  </a:lnTo>
                  <a:lnTo>
                    <a:pt x="0" y="124"/>
                  </a:lnTo>
                  <a:lnTo>
                    <a:pt x="0" y="168"/>
                  </a:lnTo>
                  <a:lnTo>
                    <a:pt x="0" y="168"/>
                  </a:lnTo>
                  <a:lnTo>
                    <a:pt x="28" y="174"/>
                  </a:lnTo>
                  <a:lnTo>
                    <a:pt x="28" y="174"/>
                  </a:lnTo>
                  <a:lnTo>
                    <a:pt x="28" y="128"/>
                  </a:lnTo>
                  <a:lnTo>
                    <a:pt x="28" y="128"/>
                  </a:lnTo>
                  <a:close/>
                </a:path>
              </a:pathLst>
            </a:custGeom>
            <a:solidFill>
              <a:srgbClr val="1628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5" name="Freeform 11"/>
            <p:cNvSpPr>
              <a:spLocks/>
            </p:cNvSpPr>
            <p:nvPr/>
          </p:nvSpPr>
          <p:spPr bwMode="auto">
            <a:xfrm>
              <a:off x="2839" y="2855"/>
              <a:ext cx="46" cy="184"/>
            </a:xfrm>
            <a:custGeom>
              <a:avLst/>
              <a:gdLst/>
              <a:ahLst/>
              <a:cxnLst>
                <a:cxn ang="0">
                  <a:pos x="46" y="4"/>
                </a:cxn>
                <a:cxn ang="0">
                  <a:pos x="46" y="4"/>
                </a:cxn>
                <a:cxn ang="0">
                  <a:pos x="34" y="2"/>
                </a:cxn>
                <a:cxn ang="0">
                  <a:pos x="24" y="0"/>
                </a:cxn>
                <a:cxn ang="0">
                  <a:pos x="20" y="2"/>
                </a:cxn>
                <a:cxn ang="0">
                  <a:pos x="20" y="2"/>
                </a:cxn>
                <a:cxn ang="0">
                  <a:pos x="18" y="18"/>
                </a:cxn>
                <a:cxn ang="0">
                  <a:pos x="14" y="36"/>
                </a:cxn>
                <a:cxn ang="0">
                  <a:pos x="12" y="72"/>
                </a:cxn>
                <a:cxn ang="0">
                  <a:pos x="10" y="108"/>
                </a:cxn>
                <a:cxn ang="0">
                  <a:pos x="8" y="144"/>
                </a:cxn>
                <a:cxn ang="0">
                  <a:pos x="8" y="144"/>
                </a:cxn>
                <a:cxn ang="0">
                  <a:pos x="0" y="182"/>
                </a:cxn>
                <a:cxn ang="0">
                  <a:pos x="0" y="182"/>
                </a:cxn>
                <a:cxn ang="0">
                  <a:pos x="30" y="184"/>
                </a:cxn>
                <a:cxn ang="0">
                  <a:pos x="30" y="184"/>
                </a:cxn>
                <a:cxn ang="0">
                  <a:pos x="34" y="160"/>
                </a:cxn>
                <a:cxn ang="0">
                  <a:pos x="34" y="160"/>
                </a:cxn>
                <a:cxn ang="0">
                  <a:pos x="40" y="120"/>
                </a:cxn>
                <a:cxn ang="0">
                  <a:pos x="40" y="82"/>
                </a:cxn>
                <a:cxn ang="0">
                  <a:pos x="42" y="44"/>
                </a:cxn>
                <a:cxn ang="0">
                  <a:pos x="46" y="4"/>
                </a:cxn>
                <a:cxn ang="0">
                  <a:pos x="46" y="4"/>
                </a:cxn>
              </a:cxnLst>
              <a:rect l="0" t="0" r="r" b="b"/>
              <a:pathLst>
                <a:path w="46" h="184">
                  <a:moveTo>
                    <a:pt x="46" y="4"/>
                  </a:moveTo>
                  <a:lnTo>
                    <a:pt x="46" y="4"/>
                  </a:lnTo>
                  <a:lnTo>
                    <a:pt x="34" y="2"/>
                  </a:lnTo>
                  <a:lnTo>
                    <a:pt x="24" y="0"/>
                  </a:lnTo>
                  <a:lnTo>
                    <a:pt x="20" y="2"/>
                  </a:lnTo>
                  <a:lnTo>
                    <a:pt x="20" y="2"/>
                  </a:lnTo>
                  <a:lnTo>
                    <a:pt x="18" y="18"/>
                  </a:lnTo>
                  <a:lnTo>
                    <a:pt x="14" y="36"/>
                  </a:lnTo>
                  <a:lnTo>
                    <a:pt x="12" y="72"/>
                  </a:lnTo>
                  <a:lnTo>
                    <a:pt x="10" y="108"/>
                  </a:lnTo>
                  <a:lnTo>
                    <a:pt x="8" y="144"/>
                  </a:lnTo>
                  <a:lnTo>
                    <a:pt x="8" y="144"/>
                  </a:lnTo>
                  <a:lnTo>
                    <a:pt x="0" y="182"/>
                  </a:lnTo>
                  <a:lnTo>
                    <a:pt x="0" y="182"/>
                  </a:lnTo>
                  <a:lnTo>
                    <a:pt x="30" y="184"/>
                  </a:lnTo>
                  <a:lnTo>
                    <a:pt x="30" y="184"/>
                  </a:lnTo>
                  <a:lnTo>
                    <a:pt x="34" y="160"/>
                  </a:lnTo>
                  <a:lnTo>
                    <a:pt x="34" y="160"/>
                  </a:lnTo>
                  <a:lnTo>
                    <a:pt x="40" y="120"/>
                  </a:lnTo>
                  <a:lnTo>
                    <a:pt x="40" y="82"/>
                  </a:lnTo>
                  <a:lnTo>
                    <a:pt x="42" y="44"/>
                  </a:lnTo>
                  <a:lnTo>
                    <a:pt x="46" y="4"/>
                  </a:lnTo>
                  <a:lnTo>
                    <a:pt x="46" y="4"/>
                  </a:lnTo>
                  <a:close/>
                </a:path>
              </a:pathLst>
            </a:custGeom>
            <a:solidFill>
              <a:srgbClr val="1628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6" name="Freeform 12"/>
            <p:cNvSpPr>
              <a:spLocks/>
            </p:cNvSpPr>
            <p:nvPr/>
          </p:nvSpPr>
          <p:spPr bwMode="auto">
            <a:xfrm>
              <a:off x="2947" y="2851"/>
              <a:ext cx="32" cy="182"/>
            </a:xfrm>
            <a:custGeom>
              <a:avLst/>
              <a:gdLst/>
              <a:ahLst/>
              <a:cxnLst>
                <a:cxn ang="0">
                  <a:pos x="32" y="4"/>
                </a:cxn>
                <a:cxn ang="0">
                  <a:pos x="32" y="4"/>
                </a:cxn>
                <a:cxn ang="0">
                  <a:pos x="26" y="2"/>
                </a:cxn>
                <a:cxn ang="0">
                  <a:pos x="18" y="0"/>
                </a:cxn>
                <a:cxn ang="0">
                  <a:pos x="4" y="0"/>
                </a:cxn>
                <a:cxn ang="0">
                  <a:pos x="4" y="0"/>
                </a:cxn>
                <a:cxn ang="0">
                  <a:pos x="2" y="92"/>
                </a:cxn>
                <a:cxn ang="0">
                  <a:pos x="2" y="138"/>
                </a:cxn>
                <a:cxn ang="0">
                  <a:pos x="0" y="182"/>
                </a:cxn>
                <a:cxn ang="0">
                  <a:pos x="0" y="182"/>
                </a:cxn>
                <a:cxn ang="0">
                  <a:pos x="30" y="178"/>
                </a:cxn>
                <a:cxn ang="0">
                  <a:pos x="30" y="178"/>
                </a:cxn>
                <a:cxn ang="0">
                  <a:pos x="32" y="134"/>
                </a:cxn>
                <a:cxn ang="0">
                  <a:pos x="32" y="90"/>
                </a:cxn>
                <a:cxn ang="0">
                  <a:pos x="32" y="4"/>
                </a:cxn>
                <a:cxn ang="0">
                  <a:pos x="32" y="4"/>
                </a:cxn>
              </a:cxnLst>
              <a:rect l="0" t="0" r="r" b="b"/>
              <a:pathLst>
                <a:path w="32" h="182">
                  <a:moveTo>
                    <a:pt x="32" y="4"/>
                  </a:moveTo>
                  <a:lnTo>
                    <a:pt x="32" y="4"/>
                  </a:lnTo>
                  <a:lnTo>
                    <a:pt x="26" y="2"/>
                  </a:lnTo>
                  <a:lnTo>
                    <a:pt x="18" y="0"/>
                  </a:lnTo>
                  <a:lnTo>
                    <a:pt x="4" y="0"/>
                  </a:lnTo>
                  <a:lnTo>
                    <a:pt x="4" y="0"/>
                  </a:lnTo>
                  <a:lnTo>
                    <a:pt x="2" y="92"/>
                  </a:lnTo>
                  <a:lnTo>
                    <a:pt x="2" y="138"/>
                  </a:lnTo>
                  <a:lnTo>
                    <a:pt x="0" y="182"/>
                  </a:lnTo>
                  <a:lnTo>
                    <a:pt x="0" y="182"/>
                  </a:lnTo>
                  <a:lnTo>
                    <a:pt x="30" y="178"/>
                  </a:lnTo>
                  <a:lnTo>
                    <a:pt x="30" y="178"/>
                  </a:lnTo>
                  <a:lnTo>
                    <a:pt x="32" y="134"/>
                  </a:lnTo>
                  <a:lnTo>
                    <a:pt x="32" y="90"/>
                  </a:lnTo>
                  <a:lnTo>
                    <a:pt x="32" y="4"/>
                  </a:lnTo>
                  <a:lnTo>
                    <a:pt x="32" y="4"/>
                  </a:lnTo>
                  <a:close/>
                </a:path>
              </a:pathLst>
            </a:custGeom>
            <a:solidFill>
              <a:srgbClr val="1628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7" name="Freeform 13"/>
            <p:cNvSpPr>
              <a:spLocks/>
            </p:cNvSpPr>
            <p:nvPr/>
          </p:nvSpPr>
          <p:spPr bwMode="auto">
            <a:xfrm>
              <a:off x="3013" y="2835"/>
              <a:ext cx="34" cy="184"/>
            </a:xfrm>
            <a:custGeom>
              <a:avLst/>
              <a:gdLst/>
              <a:ahLst/>
              <a:cxnLst>
                <a:cxn ang="0">
                  <a:pos x="34" y="2"/>
                </a:cxn>
                <a:cxn ang="0">
                  <a:pos x="34" y="2"/>
                </a:cxn>
                <a:cxn ang="0">
                  <a:pos x="30" y="0"/>
                </a:cxn>
                <a:cxn ang="0">
                  <a:pos x="22" y="0"/>
                </a:cxn>
                <a:cxn ang="0">
                  <a:pos x="8" y="0"/>
                </a:cxn>
                <a:cxn ang="0">
                  <a:pos x="8" y="0"/>
                </a:cxn>
                <a:cxn ang="0">
                  <a:pos x="0" y="184"/>
                </a:cxn>
                <a:cxn ang="0">
                  <a:pos x="0" y="184"/>
                </a:cxn>
                <a:cxn ang="0">
                  <a:pos x="28" y="174"/>
                </a:cxn>
                <a:cxn ang="0">
                  <a:pos x="28" y="174"/>
                </a:cxn>
                <a:cxn ang="0">
                  <a:pos x="30" y="154"/>
                </a:cxn>
                <a:cxn ang="0">
                  <a:pos x="30" y="154"/>
                </a:cxn>
                <a:cxn ang="0">
                  <a:pos x="32" y="78"/>
                </a:cxn>
                <a:cxn ang="0">
                  <a:pos x="34" y="2"/>
                </a:cxn>
                <a:cxn ang="0">
                  <a:pos x="34" y="2"/>
                </a:cxn>
              </a:cxnLst>
              <a:rect l="0" t="0" r="r" b="b"/>
              <a:pathLst>
                <a:path w="34" h="184">
                  <a:moveTo>
                    <a:pt x="34" y="2"/>
                  </a:moveTo>
                  <a:lnTo>
                    <a:pt x="34" y="2"/>
                  </a:lnTo>
                  <a:lnTo>
                    <a:pt x="30" y="0"/>
                  </a:lnTo>
                  <a:lnTo>
                    <a:pt x="22" y="0"/>
                  </a:lnTo>
                  <a:lnTo>
                    <a:pt x="8" y="0"/>
                  </a:lnTo>
                  <a:lnTo>
                    <a:pt x="8" y="0"/>
                  </a:lnTo>
                  <a:lnTo>
                    <a:pt x="0" y="184"/>
                  </a:lnTo>
                  <a:lnTo>
                    <a:pt x="0" y="184"/>
                  </a:lnTo>
                  <a:lnTo>
                    <a:pt x="28" y="174"/>
                  </a:lnTo>
                  <a:lnTo>
                    <a:pt x="28" y="174"/>
                  </a:lnTo>
                  <a:lnTo>
                    <a:pt x="30" y="154"/>
                  </a:lnTo>
                  <a:lnTo>
                    <a:pt x="30" y="154"/>
                  </a:lnTo>
                  <a:lnTo>
                    <a:pt x="32" y="78"/>
                  </a:lnTo>
                  <a:lnTo>
                    <a:pt x="34" y="2"/>
                  </a:lnTo>
                  <a:lnTo>
                    <a:pt x="34" y="2"/>
                  </a:lnTo>
                  <a:close/>
                </a:path>
              </a:pathLst>
            </a:custGeom>
            <a:solidFill>
              <a:srgbClr val="1628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8" name="Freeform 14"/>
            <p:cNvSpPr>
              <a:spLocks noEditPoints="1"/>
            </p:cNvSpPr>
            <p:nvPr/>
          </p:nvSpPr>
          <p:spPr bwMode="auto">
            <a:xfrm>
              <a:off x="2349" y="1815"/>
              <a:ext cx="1062" cy="1236"/>
            </a:xfrm>
            <a:custGeom>
              <a:avLst/>
              <a:gdLst/>
              <a:ahLst/>
              <a:cxnLst>
                <a:cxn ang="0">
                  <a:pos x="6" y="712"/>
                </a:cxn>
                <a:cxn ang="0">
                  <a:pos x="42" y="858"/>
                </a:cxn>
                <a:cxn ang="0">
                  <a:pos x="106" y="988"/>
                </a:cxn>
                <a:cxn ang="0">
                  <a:pos x="194" y="1094"/>
                </a:cxn>
                <a:cxn ang="0">
                  <a:pos x="300" y="1176"/>
                </a:cxn>
                <a:cxn ang="0">
                  <a:pos x="424" y="1224"/>
                </a:cxn>
                <a:cxn ang="0">
                  <a:pos x="530" y="1236"/>
                </a:cxn>
                <a:cxn ang="0">
                  <a:pos x="664" y="1216"/>
                </a:cxn>
                <a:cxn ang="0">
                  <a:pos x="784" y="1162"/>
                </a:cxn>
                <a:cxn ang="0">
                  <a:pos x="888" y="1076"/>
                </a:cxn>
                <a:cxn ang="0">
                  <a:pos x="970" y="964"/>
                </a:cxn>
                <a:cxn ang="0">
                  <a:pos x="1030" y="830"/>
                </a:cxn>
                <a:cxn ang="0">
                  <a:pos x="1058" y="682"/>
                </a:cxn>
                <a:cxn ang="0">
                  <a:pos x="1058" y="556"/>
                </a:cxn>
                <a:cxn ang="0">
                  <a:pos x="1030" y="406"/>
                </a:cxn>
                <a:cxn ang="0">
                  <a:pos x="970" y="272"/>
                </a:cxn>
                <a:cxn ang="0">
                  <a:pos x="888" y="160"/>
                </a:cxn>
                <a:cxn ang="0">
                  <a:pos x="784" y="74"/>
                </a:cxn>
                <a:cxn ang="0">
                  <a:pos x="664" y="20"/>
                </a:cxn>
                <a:cxn ang="0">
                  <a:pos x="530" y="0"/>
                </a:cxn>
                <a:cxn ang="0">
                  <a:pos x="424" y="12"/>
                </a:cxn>
                <a:cxn ang="0">
                  <a:pos x="300" y="62"/>
                </a:cxn>
                <a:cxn ang="0">
                  <a:pos x="194" y="142"/>
                </a:cxn>
                <a:cxn ang="0">
                  <a:pos x="106" y="248"/>
                </a:cxn>
                <a:cxn ang="0">
                  <a:pos x="42" y="378"/>
                </a:cxn>
                <a:cxn ang="0">
                  <a:pos x="6" y="524"/>
                </a:cxn>
                <a:cxn ang="0">
                  <a:pos x="24" y="618"/>
                </a:cxn>
                <a:cxn ang="0">
                  <a:pos x="34" y="498"/>
                </a:cxn>
                <a:cxn ang="0">
                  <a:pos x="74" y="360"/>
                </a:cxn>
                <a:cxn ang="0">
                  <a:pos x="140" y="240"/>
                </a:cxn>
                <a:cxn ang="0">
                  <a:pos x="228" y="142"/>
                </a:cxn>
                <a:cxn ang="0">
                  <a:pos x="334" y="70"/>
                </a:cxn>
                <a:cxn ang="0">
                  <a:pos x="454" y="32"/>
                </a:cxn>
                <a:cxn ang="0">
                  <a:pos x="556" y="24"/>
                </a:cxn>
                <a:cxn ang="0">
                  <a:pos x="682" y="50"/>
                </a:cxn>
                <a:cxn ang="0">
                  <a:pos x="794" y="110"/>
                </a:cxn>
                <a:cxn ang="0">
                  <a:pos x="888" y="198"/>
                </a:cxn>
                <a:cxn ang="0">
                  <a:pos x="964" y="310"/>
                </a:cxn>
                <a:cxn ang="0">
                  <a:pos x="1014" y="442"/>
                </a:cxn>
                <a:cxn ang="0">
                  <a:pos x="1036" y="588"/>
                </a:cxn>
                <a:cxn ang="0">
                  <a:pos x="1032" y="708"/>
                </a:cxn>
                <a:cxn ang="0">
                  <a:pos x="998" y="850"/>
                </a:cxn>
                <a:cxn ang="0">
                  <a:pos x="936" y="974"/>
                </a:cxn>
                <a:cxn ang="0">
                  <a:pos x="852" y="1076"/>
                </a:cxn>
                <a:cxn ang="0">
                  <a:pos x="750" y="1154"/>
                </a:cxn>
                <a:cxn ang="0">
                  <a:pos x="632" y="1200"/>
                </a:cxn>
                <a:cxn ang="0">
                  <a:pos x="530" y="1212"/>
                </a:cxn>
                <a:cxn ang="0">
                  <a:pos x="404" y="1194"/>
                </a:cxn>
                <a:cxn ang="0">
                  <a:pos x="290" y="1140"/>
                </a:cxn>
                <a:cxn ang="0">
                  <a:pos x="190" y="1058"/>
                </a:cxn>
                <a:cxn ang="0">
                  <a:pos x="110" y="950"/>
                </a:cxn>
                <a:cxn ang="0">
                  <a:pos x="54" y="822"/>
                </a:cxn>
                <a:cxn ang="0">
                  <a:pos x="26" y="678"/>
                </a:cxn>
              </a:cxnLst>
              <a:rect l="0" t="0" r="r" b="b"/>
              <a:pathLst>
                <a:path w="1062" h="1236">
                  <a:moveTo>
                    <a:pt x="0" y="618"/>
                  </a:moveTo>
                  <a:lnTo>
                    <a:pt x="0" y="618"/>
                  </a:lnTo>
                  <a:lnTo>
                    <a:pt x="0" y="650"/>
                  </a:lnTo>
                  <a:lnTo>
                    <a:pt x="2" y="682"/>
                  </a:lnTo>
                  <a:lnTo>
                    <a:pt x="6" y="712"/>
                  </a:lnTo>
                  <a:lnTo>
                    <a:pt x="10" y="742"/>
                  </a:lnTo>
                  <a:lnTo>
                    <a:pt x="16" y="772"/>
                  </a:lnTo>
                  <a:lnTo>
                    <a:pt x="24" y="802"/>
                  </a:lnTo>
                  <a:lnTo>
                    <a:pt x="32" y="830"/>
                  </a:lnTo>
                  <a:lnTo>
                    <a:pt x="42" y="858"/>
                  </a:lnTo>
                  <a:lnTo>
                    <a:pt x="52" y="886"/>
                  </a:lnTo>
                  <a:lnTo>
                    <a:pt x="64" y="912"/>
                  </a:lnTo>
                  <a:lnTo>
                    <a:pt x="76" y="938"/>
                  </a:lnTo>
                  <a:lnTo>
                    <a:pt x="90" y="964"/>
                  </a:lnTo>
                  <a:lnTo>
                    <a:pt x="106" y="988"/>
                  </a:lnTo>
                  <a:lnTo>
                    <a:pt x="122" y="1010"/>
                  </a:lnTo>
                  <a:lnTo>
                    <a:pt x="138" y="1034"/>
                  </a:lnTo>
                  <a:lnTo>
                    <a:pt x="156" y="1054"/>
                  </a:lnTo>
                  <a:lnTo>
                    <a:pt x="174" y="1076"/>
                  </a:lnTo>
                  <a:lnTo>
                    <a:pt x="194" y="1094"/>
                  </a:lnTo>
                  <a:lnTo>
                    <a:pt x="214" y="1114"/>
                  </a:lnTo>
                  <a:lnTo>
                    <a:pt x="234" y="1130"/>
                  </a:lnTo>
                  <a:lnTo>
                    <a:pt x="256" y="1146"/>
                  </a:lnTo>
                  <a:lnTo>
                    <a:pt x="278" y="1162"/>
                  </a:lnTo>
                  <a:lnTo>
                    <a:pt x="300" y="1176"/>
                  </a:lnTo>
                  <a:lnTo>
                    <a:pt x="324" y="1188"/>
                  </a:lnTo>
                  <a:lnTo>
                    <a:pt x="348" y="1198"/>
                  </a:lnTo>
                  <a:lnTo>
                    <a:pt x="374" y="1208"/>
                  </a:lnTo>
                  <a:lnTo>
                    <a:pt x="398" y="1216"/>
                  </a:lnTo>
                  <a:lnTo>
                    <a:pt x="424" y="1224"/>
                  </a:lnTo>
                  <a:lnTo>
                    <a:pt x="450" y="1228"/>
                  </a:lnTo>
                  <a:lnTo>
                    <a:pt x="476" y="1232"/>
                  </a:lnTo>
                  <a:lnTo>
                    <a:pt x="504" y="1236"/>
                  </a:lnTo>
                  <a:lnTo>
                    <a:pt x="530" y="1236"/>
                  </a:lnTo>
                  <a:lnTo>
                    <a:pt x="530" y="1236"/>
                  </a:lnTo>
                  <a:lnTo>
                    <a:pt x="558" y="1236"/>
                  </a:lnTo>
                  <a:lnTo>
                    <a:pt x="584" y="1232"/>
                  </a:lnTo>
                  <a:lnTo>
                    <a:pt x="612" y="1228"/>
                  </a:lnTo>
                  <a:lnTo>
                    <a:pt x="638" y="1224"/>
                  </a:lnTo>
                  <a:lnTo>
                    <a:pt x="664" y="1216"/>
                  </a:lnTo>
                  <a:lnTo>
                    <a:pt x="688" y="1208"/>
                  </a:lnTo>
                  <a:lnTo>
                    <a:pt x="714" y="1198"/>
                  </a:lnTo>
                  <a:lnTo>
                    <a:pt x="738" y="1188"/>
                  </a:lnTo>
                  <a:lnTo>
                    <a:pt x="760" y="1176"/>
                  </a:lnTo>
                  <a:lnTo>
                    <a:pt x="784" y="1162"/>
                  </a:lnTo>
                  <a:lnTo>
                    <a:pt x="806" y="1146"/>
                  </a:lnTo>
                  <a:lnTo>
                    <a:pt x="828" y="1130"/>
                  </a:lnTo>
                  <a:lnTo>
                    <a:pt x="848" y="1114"/>
                  </a:lnTo>
                  <a:lnTo>
                    <a:pt x="868" y="1094"/>
                  </a:lnTo>
                  <a:lnTo>
                    <a:pt x="888" y="1076"/>
                  </a:lnTo>
                  <a:lnTo>
                    <a:pt x="906" y="1054"/>
                  </a:lnTo>
                  <a:lnTo>
                    <a:pt x="924" y="1034"/>
                  </a:lnTo>
                  <a:lnTo>
                    <a:pt x="940" y="1010"/>
                  </a:lnTo>
                  <a:lnTo>
                    <a:pt x="956" y="988"/>
                  </a:lnTo>
                  <a:lnTo>
                    <a:pt x="970" y="964"/>
                  </a:lnTo>
                  <a:lnTo>
                    <a:pt x="984" y="938"/>
                  </a:lnTo>
                  <a:lnTo>
                    <a:pt x="998" y="912"/>
                  </a:lnTo>
                  <a:lnTo>
                    <a:pt x="1010" y="886"/>
                  </a:lnTo>
                  <a:lnTo>
                    <a:pt x="1020" y="858"/>
                  </a:lnTo>
                  <a:lnTo>
                    <a:pt x="1030" y="830"/>
                  </a:lnTo>
                  <a:lnTo>
                    <a:pt x="1038" y="802"/>
                  </a:lnTo>
                  <a:lnTo>
                    <a:pt x="1044" y="772"/>
                  </a:lnTo>
                  <a:lnTo>
                    <a:pt x="1050" y="742"/>
                  </a:lnTo>
                  <a:lnTo>
                    <a:pt x="1056" y="712"/>
                  </a:lnTo>
                  <a:lnTo>
                    <a:pt x="1058" y="682"/>
                  </a:lnTo>
                  <a:lnTo>
                    <a:pt x="1060" y="650"/>
                  </a:lnTo>
                  <a:lnTo>
                    <a:pt x="1062" y="618"/>
                  </a:lnTo>
                  <a:lnTo>
                    <a:pt x="1062" y="618"/>
                  </a:lnTo>
                  <a:lnTo>
                    <a:pt x="1060" y="586"/>
                  </a:lnTo>
                  <a:lnTo>
                    <a:pt x="1058" y="556"/>
                  </a:lnTo>
                  <a:lnTo>
                    <a:pt x="1056" y="524"/>
                  </a:lnTo>
                  <a:lnTo>
                    <a:pt x="1050" y="494"/>
                  </a:lnTo>
                  <a:lnTo>
                    <a:pt x="1044" y="464"/>
                  </a:lnTo>
                  <a:lnTo>
                    <a:pt x="1038" y="434"/>
                  </a:lnTo>
                  <a:lnTo>
                    <a:pt x="1030" y="406"/>
                  </a:lnTo>
                  <a:lnTo>
                    <a:pt x="1020" y="378"/>
                  </a:lnTo>
                  <a:lnTo>
                    <a:pt x="1010" y="350"/>
                  </a:lnTo>
                  <a:lnTo>
                    <a:pt x="998" y="324"/>
                  </a:lnTo>
                  <a:lnTo>
                    <a:pt x="984" y="298"/>
                  </a:lnTo>
                  <a:lnTo>
                    <a:pt x="970" y="272"/>
                  </a:lnTo>
                  <a:lnTo>
                    <a:pt x="956" y="248"/>
                  </a:lnTo>
                  <a:lnTo>
                    <a:pt x="940" y="226"/>
                  </a:lnTo>
                  <a:lnTo>
                    <a:pt x="924" y="202"/>
                  </a:lnTo>
                  <a:lnTo>
                    <a:pt x="906" y="182"/>
                  </a:lnTo>
                  <a:lnTo>
                    <a:pt x="888" y="160"/>
                  </a:lnTo>
                  <a:lnTo>
                    <a:pt x="868" y="142"/>
                  </a:lnTo>
                  <a:lnTo>
                    <a:pt x="848" y="124"/>
                  </a:lnTo>
                  <a:lnTo>
                    <a:pt x="828" y="106"/>
                  </a:lnTo>
                  <a:lnTo>
                    <a:pt x="806" y="90"/>
                  </a:lnTo>
                  <a:lnTo>
                    <a:pt x="784" y="74"/>
                  </a:lnTo>
                  <a:lnTo>
                    <a:pt x="760" y="62"/>
                  </a:lnTo>
                  <a:lnTo>
                    <a:pt x="738" y="48"/>
                  </a:lnTo>
                  <a:lnTo>
                    <a:pt x="714" y="38"/>
                  </a:lnTo>
                  <a:lnTo>
                    <a:pt x="688" y="28"/>
                  </a:lnTo>
                  <a:lnTo>
                    <a:pt x="664" y="20"/>
                  </a:lnTo>
                  <a:lnTo>
                    <a:pt x="638" y="12"/>
                  </a:lnTo>
                  <a:lnTo>
                    <a:pt x="612" y="8"/>
                  </a:lnTo>
                  <a:lnTo>
                    <a:pt x="584" y="4"/>
                  </a:lnTo>
                  <a:lnTo>
                    <a:pt x="558" y="2"/>
                  </a:lnTo>
                  <a:lnTo>
                    <a:pt x="530" y="0"/>
                  </a:lnTo>
                  <a:lnTo>
                    <a:pt x="530" y="0"/>
                  </a:lnTo>
                  <a:lnTo>
                    <a:pt x="504" y="2"/>
                  </a:lnTo>
                  <a:lnTo>
                    <a:pt x="476" y="4"/>
                  </a:lnTo>
                  <a:lnTo>
                    <a:pt x="450" y="8"/>
                  </a:lnTo>
                  <a:lnTo>
                    <a:pt x="424" y="12"/>
                  </a:lnTo>
                  <a:lnTo>
                    <a:pt x="398" y="20"/>
                  </a:lnTo>
                  <a:lnTo>
                    <a:pt x="374" y="28"/>
                  </a:lnTo>
                  <a:lnTo>
                    <a:pt x="348" y="38"/>
                  </a:lnTo>
                  <a:lnTo>
                    <a:pt x="324" y="48"/>
                  </a:lnTo>
                  <a:lnTo>
                    <a:pt x="300" y="62"/>
                  </a:lnTo>
                  <a:lnTo>
                    <a:pt x="278" y="74"/>
                  </a:lnTo>
                  <a:lnTo>
                    <a:pt x="256" y="90"/>
                  </a:lnTo>
                  <a:lnTo>
                    <a:pt x="234" y="106"/>
                  </a:lnTo>
                  <a:lnTo>
                    <a:pt x="214" y="124"/>
                  </a:lnTo>
                  <a:lnTo>
                    <a:pt x="194" y="142"/>
                  </a:lnTo>
                  <a:lnTo>
                    <a:pt x="174" y="160"/>
                  </a:lnTo>
                  <a:lnTo>
                    <a:pt x="156" y="182"/>
                  </a:lnTo>
                  <a:lnTo>
                    <a:pt x="138" y="202"/>
                  </a:lnTo>
                  <a:lnTo>
                    <a:pt x="122" y="226"/>
                  </a:lnTo>
                  <a:lnTo>
                    <a:pt x="106" y="248"/>
                  </a:lnTo>
                  <a:lnTo>
                    <a:pt x="90" y="272"/>
                  </a:lnTo>
                  <a:lnTo>
                    <a:pt x="76" y="298"/>
                  </a:lnTo>
                  <a:lnTo>
                    <a:pt x="64" y="324"/>
                  </a:lnTo>
                  <a:lnTo>
                    <a:pt x="52" y="350"/>
                  </a:lnTo>
                  <a:lnTo>
                    <a:pt x="42" y="378"/>
                  </a:lnTo>
                  <a:lnTo>
                    <a:pt x="32" y="406"/>
                  </a:lnTo>
                  <a:lnTo>
                    <a:pt x="24" y="434"/>
                  </a:lnTo>
                  <a:lnTo>
                    <a:pt x="16" y="464"/>
                  </a:lnTo>
                  <a:lnTo>
                    <a:pt x="10" y="494"/>
                  </a:lnTo>
                  <a:lnTo>
                    <a:pt x="6" y="524"/>
                  </a:lnTo>
                  <a:lnTo>
                    <a:pt x="2" y="556"/>
                  </a:lnTo>
                  <a:lnTo>
                    <a:pt x="0" y="586"/>
                  </a:lnTo>
                  <a:lnTo>
                    <a:pt x="0" y="618"/>
                  </a:lnTo>
                  <a:lnTo>
                    <a:pt x="0" y="618"/>
                  </a:lnTo>
                  <a:close/>
                  <a:moveTo>
                    <a:pt x="24" y="618"/>
                  </a:moveTo>
                  <a:lnTo>
                    <a:pt x="24" y="618"/>
                  </a:lnTo>
                  <a:lnTo>
                    <a:pt x="24" y="588"/>
                  </a:lnTo>
                  <a:lnTo>
                    <a:pt x="26" y="558"/>
                  </a:lnTo>
                  <a:lnTo>
                    <a:pt x="30" y="528"/>
                  </a:lnTo>
                  <a:lnTo>
                    <a:pt x="34" y="498"/>
                  </a:lnTo>
                  <a:lnTo>
                    <a:pt x="40" y="470"/>
                  </a:lnTo>
                  <a:lnTo>
                    <a:pt x="46" y="442"/>
                  </a:lnTo>
                  <a:lnTo>
                    <a:pt x="54" y="414"/>
                  </a:lnTo>
                  <a:lnTo>
                    <a:pt x="64" y="388"/>
                  </a:lnTo>
                  <a:lnTo>
                    <a:pt x="74" y="360"/>
                  </a:lnTo>
                  <a:lnTo>
                    <a:pt x="86" y="336"/>
                  </a:lnTo>
                  <a:lnTo>
                    <a:pt x="98" y="310"/>
                  </a:lnTo>
                  <a:lnTo>
                    <a:pt x="110" y="286"/>
                  </a:lnTo>
                  <a:lnTo>
                    <a:pt x="124" y="264"/>
                  </a:lnTo>
                  <a:lnTo>
                    <a:pt x="140" y="240"/>
                  </a:lnTo>
                  <a:lnTo>
                    <a:pt x="156" y="220"/>
                  </a:lnTo>
                  <a:lnTo>
                    <a:pt x="172" y="198"/>
                  </a:lnTo>
                  <a:lnTo>
                    <a:pt x="190" y="178"/>
                  </a:lnTo>
                  <a:lnTo>
                    <a:pt x="208" y="160"/>
                  </a:lnTo>
                  <a:lnTo>
                    <a:pt x="228" y="142"/>
                  </a:lnTo>
                  <a:lnTo>
                    <a:pt x="248" y="126"/>
                  </a:lnTo>
                  <a:lnTo>
                    <a:pt x="268" y="110"/>
                  </a:lnTo>
                  <a:lnTo>
                    <a:pt x="290" y="96"/>
                  </a:lnTo>
                  <a:lnTo>
                    <a:pt x="312" y="82"/>
                  </a:lnTo>
                  <a:lnTo>
                    <a:pt x="334" y="70"/>
                  </a:lnTo>
                  <a:lnTo>
                    <a:pt x="356" y="60"/>
                  </a:lnTo>
                  <a:lnTo>
                    <a:pt x="380" y="50"/>
                  </a:lnTo>
                  <a:lnTo>
                    <a:pt x="404" y="42"/>
                  </a:lnTo>
                  <a:lnTo>
                    <a:pt x="428" y="36"/>
                  </a:lnTo>
                  <a:lnTo>
                    <a:pt x="454" y="32"/>
                  </a:lnTo>
                  <a:lnTo>
                    <a:pt x="478" y="28"/>
                  </a:lnTo>
                  <a:lnTo>
                    <a:pt x="504" y="24"/>
                  </a:lnTo>
                  <a:lnTo>
                    <a:pt x="530" y="24"/>
                  </a:lnTo>
                  <a:lnTo>
                    <a:pt x="530" y="24"/>
                  </a:lnTo>
                  <a:lnTo>
                    <a:pt x="556" y="24"/>
                  </a:lnTo>
                  <a:lnTo>
                    <a:pt x="582" y="28"/>
                  </a:lnTo>
                  <a:lnTo>
                    <a:pt x="608" y="32"/>
                  </a:lnTo>
                  <a:lnTo>
                    <a:pt x="632" y="36"/>
                  </a:lnTo>
                  <a:lnTo>
                    <a:pt x="658" y="42"/>
                  </a:lnTo>
                  <a:lnTo>
                    <a:pt x="682" y="50"/>
                  </a:lnTo>
                  <a:lnTo>
                    <a:pt x="704" y="60"/>
                  </a:lnTo>
                  <a:lnTo>
                    <a:pt x="728" y="70"/>
                  </a:lnTo>
                  <a:lnTo>
                    <a:pt x="750" y="82"/>
                  </a:lnTo>
                  <a:lnTo>
                    <a:pt x="772" y="96"/>
                  </a:lnTo>
                  <a:lnTo>
                    <a:pt x="794" y="110"/>
                  </a:lnTo>
                  <a:lnTo>
                    <a:pt x="814" y="126"/>
                  </a:lnTo>
                  <a:lnTo>
                    <a:pt x="834" y="142"/>
                  </a:lnTo>
                  <a:lnTo>
                    <a:pt x="852" y="160"/>
                  </a:lnTo>
                  <a:lnTo>
                    <a:pt x="872" y="178"/>
                  </a:lnTo>
                  <a:lnTo>
                    <a:pt x="888" y="198"/>
                  </a:lnTo>
                  <a:lnTo>
                    <a:pt x="906" y="220"/>
                  </a:lnTo>
                  <a:lnTo>
                    <a:pt x="922" y="240"/>
                  </a:lnTo>
                  <a:lnTo>
                    <a:pt x="936" y="264"/>
                  </a:lnTo>
                  <a:lnTo>
                    <a:pt x="950" y="286"/>
                  </a:lnTo>
                  <a:lnTo>
                    <a:pt x="964" y="310"/>
                  </a:lnTo>
                  <a:lnTo>
                    <a:pt x="976" y="336"/>
                  </a:lnTo>
                  <a:lnTo>
                    <a:pt x="988" y="360"/>
                  </a:lnTo>
                  <a:lnTo>
                    <a:pt x="998" y="388"/>
                  </a:lnTo>
                  <a:lnTo>
                    <a:pt x="1006" y="414"/>
                  </a:lnTo>
                  <a:lnTo>
                    <a:pt x="1014" y="442"/>
                  </a:lnTo>
                  <a:lnTo>
                    <a:pt x="1022" y="470"/>
                  </a:lnTo>
                  <a:lnTo>
                    <a:pt x="1028" y="498"/>
                  </a:lnTo>
                  <a:lnTo>
                    <a:pt x="1032" y="528"/>
                  </a:lnTo>
                  <a:lnTo>
                    <a:pt x="1034" y="558"/>
                  </a:lnTo>
                  <a:lnTo>
                    <a:pt x="1036" y="588"/>
                  </a:lnTo>
                  <a:lnTo>
                    <a:pt x="1038" y="618"/>
                  </a:lnTo>
                  <a:lnTo>
                    <a:pt x="1038" y="618"/>
                  </a:lnTo>
                  <a:lnTo>
                    <a:pt x="1036" y="648"/>
                  </a:lnTo>
                  <a:lnTo>
                    <a:pt x="1034" y="678"/>
                  </a:lnTo>
                  <a:lnTo>
                    <a:pt x="1032" y="708"/>
                  </a:lnTo>
                  <a:lnTo>
                    <a:pt x="1028" y="738"/>
                  </a:lnTo>
                  <a:lnTo>
                    <a:pt x="1022" y="766"/>
                  </a:lnTo>
                  <a:lnTo>
                    <a:pt x="1014" y="794"/>
                  </a:lnTo>
                  <a:lnTo>
                    <a:pt x="1006" y="822"/>
                  </a:lnTo>
                  <a:lnTo>
                    <a:pt x="998" y="850"/>
                  </a:lnTo>
                  <a:lnTo>
                    <a:pt x="988" y="876"/>
                  </a:lnTo>
                  <a:lnTo>
                    <a:pt x="976" y="900"/>
                  </a:lnTo>
                  <a:lnTo>
                    <a:pt x="964" y="926"/>
                  </a:lnTo>
                  <a:lnTo>
                    <a:pt x="950" y="950"/>
                  </a:lnTo>
                  <a:lnTo>
                    <a:pt x="936" y="974"/>
                  </a:lnTo>
                  <a:lnTo>
                    <a:pt x="922" y="996"/>
                  </a:lnTo>
                  <a:lnTo>
                    <a:pt x="906" y="1018"/>
                  </a:lnTo>
                  <a:lnTo>
                    <a:pt x="888" y="1038"/>
                  </a:lnTo>
                  <a:lnTo>
                    <a:pt x="872" y="1058"/>
                  </a:lnTo>
                  <a:lnTo>
                    <a:pt x="852" y="1076"/>
                  </a:lnTo>
                  <a:lnTo>
                    <a:pt x="834" y="1094"/>
                  </a:lnTo>
                  <a:lnTo>
                    <a:pt x="814" y="1110"/>
                  </a:lnTo>
                  <a:lnTo>
                    <a:pt x="794" y="1126"/>
                  </a:lnTo>
                  <a:lnTo>
                    <a:pt x="772" y="1140"/>
                  </a:lnTo>
                  <a:lnTo>
                    <a:pt x="750" y="1154"/>
                  </a:lnTo>
                  <a:lnTo>
                    <a:pt x="728" y="1166"/>
                  </a:lnTo>
                  <a:lnTo>
                    <a:pt x="704" y="1176"/>
                  </a:lnTo>
                  <a:lnTo>
                    <a:pt x="682" y="1186"/>
                  </a:lnTo>
                  <a:lnTo>
                    <a:pt x="658" y="1194"/>
                  </a:lnTo>
                  <a:lnTo>
                    <a:pt x="632" y="1200"/>
                  </a:lnTo>
                  <a:lnTo>
                    <a:pt x="608" y="1206"/>
                  </a:lnTo>
                  <a:lnTo>
                    <a:pt x="582" y="1208"/>
                  </a:lnTo>
                  <a:lnTo>
                    <a:pt x="556" y="1212"/>
                  </a:lnTo>
                  <a:lnTo>
                    <a:pt x="530" y="1212"/>
                  </a:lnTo>
                  <a:lnTo>
                    <a:pt x="530" y="1212"/>
                  </a:lnTo>
                  <a:lnTo>
                    <a:pt x="504" y="1212"/>
                  </a:lnTo>
                  <a:lnTo>
                    <a:pt x="478" y="1208"/>
                  </a:lnTo>
                  <a:lnTo>
                    <a:pt x="454" y="1206"/>
                  </a:lnTo>
                  <a:lnTo>
                    <a:pt x="428" y="1200"/>
                  </a:lnTo>
                  <a:lnTo>
                    <a:pt x="404" y="1194"/>
                  </a:lnTo>
                  <a:lnTo>
                    <a:pt x="380" y="1186"/>
                  </a:lnTo>
                  <a:lnTo>
                    <a:pt x="356" y="1176"/>
                  </a:lnTo>
                  <a:lnTo>
                    <a:pt x="334" y="1166"/>
                  </a:lnTo>
                  <a:lnTo>
                    <a:pt x="312" y="1154"/>
                  </a:lnTo>
                  <a:lnTo>
                    <a:pt x="290" y="1140"/>
                  </a:lnTo>
                  <a:lnTo>
                    <a:pt x="268" y="1126"/>
                  </a:lnTo>
                  <a:lnTo>
                    <a:pt x="248" y="1110"/>
                  </a:lnTo>
                  <a:lnTo>
                    <a:pt x="228" y="1094"/>
                  </a:lnTo>
                  <a:lnTo>
                    <a:pt x="208" y="1076"/>
                  </a:lnTo>
                  <a:lnTo>
                    <a:pt x="190" y="1058"/>
                  </a:lnTo>
                  <a:lnTo>
                    <a:pt x="172" y="1038"/>
                  </a:lnTo>
                  <a:lnTo>
                    <a:pt x="156" y="1018"/>
                  </a:lnTo>
                  <a:lnTo>
                    <a:pt x="140" y="996"/>
                  </a:lnTo>
                  <a:lnTo>
                    <a:pt x="124" y="974"/>
                  </a:lnTo>
                  <a:lnTo>
                    <a:pt x="110" y="950"/>
                  </a:lnTo>
                  <a:lnTo>
                    <a:pt x="98" y="926"/>
                  </a:lnTo>
                  <a:lnTo>
                    <a:pt x="86" y="900"/>
                  </a:lnTo>
                  <a:lnTo>
                    <a:pt x="74" y="876"/>
                  </a:lnTo>
                  <a:lnTo>
                    <a:pt x="64" y="850"/>
                  </a:lnTo>
                  <a:lnTo>
                    <a:pt x="54" y="822"/>
                  </a:lnTo>
                  <a:lnTo>
                    <a:pt x="46" y="794"/>
                  </a:lnTo>
                  <a:lnTo>
                    <a:pt x="40" y="766"/>
                  </a:lnTo>
                  <a:lnTo>
                    <a:pt x="34" y="738"/>
                  </a:lnTo>
                  <a:lnTo>
                    <a:pt x="30" y="708"/>
                  </a:lnTo>
                  <a:lnTo>
                    <a:pt x="26" y="678"/>
                  </a:lnTo>
                  <a:lnTo>
                    <a:pt x="24" y="648"/>
                  </a:lnTo>
                  <a:lnTo>
                    <a:pt x="24" y="618"/>
                  </a:lnTo>
                  <a:lnTo>
                    <a:pt x="24" y="618"/>
                  </a:lnTo>
                  <a:close/>
                </a:path>
              </a:pathLst>
            </a:custGeom>
            <a:solidFill>
              <a:srgbClr val="0E3A3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9" name="Freeform 15"/>
            <p:cNvSpPr>
              <a:spLocks/>
            </p:cNvSpPr>
            <p:nvPr/>
          </p:nvSpPr>
          <p:spPr bwMode="auto">
            <a:xfrm>
              <a:off x="2741" y="1995"/>
              <a:ext cx="268" cy="114"/>
            </a:xfrm>
            <a:custGeom>
              <a:avLst/>
              <a:gdLst/>
              <a:ahLst/>
              <a:cxnLst>
                <a:cxn ang="0">
                  <a:pos x="4" y="104"/>
                </a:cxn>
                <a:cxn ang="0">
                  <a:pos x="4" y="104"/>
                </a:cxn>
                <a:cxn ang="0">
                  <a:pos x="2" y="106"/>
                </a:cxn>
                <a:cxn ang="0">
                  <a:pos x="0" y="110"/>
                </a:cxn>
                <a:cxn ang="0">
                  <a:pos x="2" y="112"/>
                </a:cxn>
                <a:cxn ang="0">
                  <a:pos x="4" y="112"/>
                </a:cxn>
                <a:cxn ang="0">
                  <a:pos x="10" y="114"/>
                </a:cxn>
                <a:cxn ang="0">
                  <a:pos x="18" y="112"/>
                </a:cxn>
                <a:cxn ang="0">
                  <a:pos x="18" y="112"/>
                </a:cxn>
                <a:cxn ang="0">
                  <a:pos x="60" y="102"/>
                </a:cxn>
                <a:cxn ang="0">
                  <a:pos x="124" y="88"/>
                </a:cxn>
                <a:cxn ang="0">
                  <a:pos x="188" y="70"/>
                </a:cxn>
                <a:cxn ang="0">
                  <a:pos x="212" y="62"/>
                </a:cxn>
                <a:cxn ang="0">
                  <a:pos x="228" y="54"/>
                </a:cxn>
                <a:cxn ang="0">
                  <a:pos x="228" y="54"/>
                </a:cxn>
                <a:cxn ang="0">
                  <a:pos x="248" y="38"/>
                </a:cxn>
                <a:cxn ang="0">
                  <a:pos x="256" y="30"/>
                </a:cxn>
                <a:cxn ang="0">
                  <a:pos x="264" y="22"/>
                </a:cxn>
                <a:cxn ang="0">
                  <a:pos x="268" y="16"/>
                </a:cxn>
                <a:cxn ang="0">
                  <a:pos x="268" y="12"/>
                </a:cxn>
                <a:cxn ang="0">
                  <a:pos x="268" y="10"/>
                </a:cxn>
                <a:cxn ang="0">
                  <a:pos x="266" y="6"/>
                </a:cxn>
                <a:cxn ang="0">
                  <a:pos x="262" y="4"/>
                </a:cxn>
                <a:cxn ang="0">
                  <a:pos x="250" y="2"/>
                </a:cxn>
                <a:cxn ang="0">
                  <a:pos x="250" y="2"/>
                </a:cxn>
                <a:cxn ang="0">
                  <a:pos x="232" y="0"/>
                </a:cxn>
                <a:cxn ang="0">
                  <a:pos x="206" y="2"/>
                </a:cxn>
                <a:cxn ang="0">
                  <a:pos x="148" y="8"/>
                </a:cxn>
                <a:cxn ang="0">
                  <a:pos x="96" y="18"/>
                </a:cxn>
                <a:cxn ang="0">
                  <a:pos x="80" y="22"/>
                </a:cxn>
                <a:cxn ang="0">
                  <a:pos x="70" y="26"/>
                </a:cxn>
                <a:cxn ang="0">
                  <a:pos x="70" y="26"/>
                </a:cxn>
                <a:cxn ang="0">
                  <a:pos x="54" y="42"/>
                </a:cxn>
                <a:cxn ang="0">
                  <a:pos x="32" y="68"/>
                </a:cxn>
                <a:cxn ang="0">
                  <a:pos x="4" y="104"/>
                </a:cxn>
                <a:cxn ang="0">
                  <a:pos x="4" y="104"/>
                </a:cxn>
              </a:cxnLst>
              <a:rect l="0" t="0" r="r" b="b"/>
              <a:pathLst>
                <a:path w="268" h="114">
                  <a:moveTo>
                    <a:pt x="4" y="104"/>
                  </a:moveTo>
                  <a:lnTo>
                    <a:pt x="4" y="104"/>
                  </a:lnTo>
                  <a:lnTo>
                    <a:pt x="2" y="106"/>
                  </a:lnTo>
                  <a:lnTo>
                    <a:pt x="0" y="110"/>
                  </a:lnTo>
                  <a:lnTo>
                    <a:pt x="2" y="112"/>
                  </a:lnTo>
                  <a:lnTo>
                    <a:pt x="4" y="112"/>
                  </a:lnTo>
                  <a:lnTo>
                    <a:pt x="10" y="114"/>
                  </a:lnTo>
                  <a:lnTo>
                    <a:pt x="18" y="112"/>
                  </a:lnTo>
                  <a:lnTo>
                    <a:pt x="18" y="112"/>
                  </a:lnTo>
                  <a:lnTo>
                    <a:pt x="60" y="102"/>
                  </a:lnTo>
                  <a:lnTo>
                    <a:pt x="124" y="88"/>
                  </a:lnTo>
                  <a:lnTo>
                    <a:pt x="188" y="70"/>
                  </a:lnTo>
                  <a:lnTo>
                    <a:pt x="212" y="62"/>
                  </a:lnTo>
                  <a:lnTo>
                    <a:pt x="228" y="54"/>
                  </a:lnTo>
                  <a:lnTo>
                    <a:pt x="228" y="54"/>
                  </a:lnTo>
                  <a:lnTo>
                    <a:pt x="248" y="38"/>
                  </a:lnTo>
                  <a:lnTo>
                    <a:pt x="256" y="30"/>
                  </a:lnTo>
                  <a:lnTo>
                    <a:pt x="264" y="22"/>
                  </a:lnTo>
                  <a:lnTo>
                    <a:pt x="268" y="16"/>
                  </a:lnTo>
                  <a:lnTo>
                    <a:pt x="268" y="12"/>
                  </a:lnTo>
                  <a:lnTo>
                    <a:pt x="268" y="10"/>
                  </a:lnTo>
                  <a:lnTo>
                    <a:pt x="266" y="6"/>
                  </a:lnTo>
                  <a:lnTo>
                    <a:pt x="262" y="4"/>
                  </a:lnTo>
                  <a:lnTo>
                    <a:pt x="250" y="2"/>
                  </a:lnTo>
                  <a:lnTo>
                    <a:pt x="250" y="2"/>
                  </a:lnTo>
                  <a:lnTo>
                    <a:pt x="232" y="0"/>
                  </a:lnTo>
                  <a:lnTo>
                    <a:pt x="206" y="2"/>
                  </a:lnTo>
                  <a:lnTo>
                    <a:pt x="148" y="8"/>
                  </a:lnTo>
                  <a:lnTo>
                    <a:pt x="96" y="18"/>
                  </a:lnTo>
                  <a:lnTo>
                    <a:pt x="80" y="22"/>
                  </a:lnTo>
                  <a:lnTo>
                    <a:pt x="70" y="26"/>
                  </a:lnTo>
                  <a:lnTo>
                    <a:pt x="70" y="26"/>
                  </a:lnTo>
                  <a:lnTo>
                    <a:pt x="54" y="42"/>
                  </a:lnTo>
                  <a:lnTo>
                    <a:pt x="32" y="68"/>
                  </a:lnTo>
                  <a:lnTo>
                    <a:pt x="4" y="104"/>
                  </a:lnTo>
                  <a:lnTo>
                    <a:pt x="4" y="104"/>
                  </a:lnTo>
                  <a:close/>
                </a:path>
              </a:pathLst>
            </a:custGeom>
            <a:solidFill>
              <a:srgbClr val="100C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0" name="Freeform 16"/>
            <p:cNvSpPr>
              <a:spLocks/>
            </p:cNvSpPr>
            <p:nvPr/>
          </p:nvSpPr>
          <p:spPr bwMode="auto">
            <a:xfrm>
              <a:off x="2701" y="2553"/>
              <a:ext cx="88" cy="170"/>
            </a:xfrm>
            <a:custGeom>
              <a:avLst/>
              <a:gdLst/>
              <a:ahLst/>
              <a:cxnLst>
                <a:cxn ang="0">
                  <a:pos x="0" y="8"/>
                </a:cxn>
                <a:cxn ang="0">
                  <a:pos x="0" y="8"/>
                </a:cxn>
                <a:cxn ang="0">
                  <a:pos x="6" y="4"/>
                </a:cxn>
                <a:cxn ang="0">
                  <a:pos x="10" y="2"/>
                </a:cxn>
                <a:cxn ang="0">
                  <a:pos x="16" y="0"/>
                </a:cxn>
                <a:cxn ang="0">
                  <a:pos x="20" y="0"/>
                </a:cxn>
                <a:cxn ang="0">
                  <a:pos x="30" y="4"/>
                </a:cxn>
                <a:cxn ang="0">
                  <a:pos x="38" y="8"/>
                </a:cxn>
                <a:cxn ang="0">
                  <a:pos x="52" y="22"/>
                </a:cxn>
                <a:cxn ang="0">
                  <a:pos x="58" y="30"/>
                </a:cxn>
                <a:cxn ang="0">
                  <a:pos x="74" y="50"/>
                </a:cxn>
                <a:cxn ang="0">
                  <a:pos x="88" y="74"/>
                </a:cxn>
                <a:cxn ang="0">
                  <a:pos x="44" y="170"/>
                </a:cxn>
                <a:cxn ang="0">
                  <a:pos x="44" y="170"/>
                </a:cxn>
                <a:cxn ang="0">
                  <a:pos x="36" y="138"/>
                </a:cxn>
                <a:cxn ang="0">
                  <a:pos x="30" y="110"/>
                </a:cxn>
                <a:cxn ang="0">
                  <a:pos x="26" y="84"/>
                </a:cxn>
                <a:cxn ang="0">
                  <a:pos x="26" y="84"/>
                </a:cxn>
                <a:cxn ang="0">
                  <a:pos x="26" y="76"/>
                </a:cxn>
                <a:cxn ang="0">
                  <a:pos x="22" y="66"/>
                </a:cxn>
                <a:cxn ang="0">
                  <a:pos x="10" y="42"/>
                </a:cxn>
                <a:cxn ang="0">
                  <a:pos x="2" y="22"/>
                </a:cxn>
                <a:cxn ang="0">
                  <a:pos x="0" y="14"/>
                </a:cxn>
                <a:cxn ang="0">
                  <a:pos x="0" y="8"/>
                </a:cxn>
                <a:cxn ang="0">
                  <a:pos x="0" y="8"/>
                </a:cxn>
              </a:cxnLst>
              <a:rect l="0" t="0" r="r" b="b"/>
              <a:pathLst>
                <a:path w="88" h="170">
                  <a:moveTo>
                    <a:pt x="0" y="8"/>
                  </a:moveTo>
                  <a:lnTo>
                    <a:pt x="0" y="8"/>
                  </a:lnTo>
                  <a:lnTo>
                    <a:pt x="6" y="4"/>
                  </a:lnTo>
                  <a:lnTo>
                    <a:pt x="10" y="2"/>
                  </a:lnTo>
                  <a:lnTo>
                    <a:pt x="16" y="0"/>
                  </a:lnTo>
                  <a:lnTo>
                    <a:pt x="20" y="0"/>
                  </a:lnTo>
                  <a:lnTo>
                    <a:pt x="30" y="4"/>
                  </a:lnTo>
                  <a:lnTo>
                    <a:pt x="38" y="8"/>
                  </a:lnTo>
                  <a:lnTo>
                    <a:pt x="52" y="22"/>
                  </a:lnTo>
                  <a:lnTo>
                    <a:pt x="58" y="30"/>
                  </a:lnTo>
                  <a:lnTo>
                    <a:pt x="74" y="50"/>
                  </a:lnTo>
                  <a:lnTo>
                    <a:pt x="88" y="74"/>
                  </a:lnTo>
                  <a:lnTo>
                    <a:pt x="44" y="170"/>
                  </a:lnTo>
                  <a:lnTo>
                    <a:pt x="44" y="170"/>
                  </a:lnTo>
                  <a:lnTo>
                    <a:pt x="36" y="138"/>
                  </a:lnTo>
                  <a:lnTo>
                    <a:pt x="30" y="110"/>
                  </a:lnTo>
                  <a:lnTo>
                    <a:pt x="26" y="84"/>
                  </a:lnTo>
                  <a:lnTo>
                    <a:pt x="26" y="84"/>
                  </a:lnTo>
                  <a:lnTo>
                    <a:pt x="26" y="76"/>
                  </a:lnTo>
                  <a:lnTo>
                    <a:pt x="22" y="66"/>
                  </a:lnTo>
                  <a:lnTo>
                    <a:pt x="10" y="42"/>
                  </a:lnTo>
                  <a:lnTo>
                    <a:pt x="2" y="22"/>
                  </a:lnTo>
                  <a:lnTo>
                    <a:pt x="0" y="14"/>
                  </a:lnTo>
                  <a:lnTo>
                    <a:pt x="0" y="8"/>
                  </a:lnTo>
                  <a:lnTo>
                    <a:pt x="0" y="8"/>
                  </a:lnTo>
                  <a:close/>
                </a:path>
              </a:pathLst>
            </a:custGeom>
            <a:solidFill>
              <a:srgbClr val="E0875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1" name="Freeform 17"/>
            <p:cNvSpPr>
              <a:spLocks/>
            </p:cNvSpPr>
            <p:nvPr/>
          </p:nvSpPr>
          <p:spPr bwMode="auto">
            <a:xfrm>
              <a:off x="2509" y="2223"/>
              <a:ext cx="292" cy="384"/>
            </a:xfrm>
            <a:custGeom>
              <a:avLst/>
              <a:gdLst/>
              <a:ahLst/>
              <a:cxnLst>
                <a:cxn ang="0">
                  <a:pos x="216" y="0"/>
                </a:cxn>
                <a:cxn ang="0">
                  <a:pos x="176" y="20"/>
                </a:cxn>
                <a:cxn ang="0">
                  <a:pos x="148" y="40"/>
                </a:cxn>
                <a:cxn ang="0">
                  <a:pos x="132" y="60"/>
                </a:cxn>
                <a:cxn ang="0">
                  <a:pos x="124" y="74"/>
                </a:cxn>
                <a:cxn ang="0">
                  <a:pos x="60" y="156"/>
                </a:cxn>
                <a:cxn ang="0">
                  <a:pos x="16" y="220"/>
                </a:cxn>
                <a:cxn ang="0">
                  <a:pos x="4" y="246"/>
                </a:cxn>
                <a:cxn ang="0">
                  <a:pos x="0" y="266"/>
                </a:cxn>
                <a:cxn ang="0">
                  <a:pos x="18" y="284"/>
                </a:cxn>
                <a:cxn ang="0">
                  <a:pos x="58" y="324"/>
                </a:cxn>
                <a:cxn ang="0">
                  <a:pos x="112" y="364"/>
                </a:cxn>
                <a:cxn ang="0">
                  <a:pos x="140" y="378"/>
                </a:cxn>
                <a:cxn ang="0">
                  <a:pos x="166" y="384"/>
                </a:cxn>
                <a:cxn ang="0">
                  <a:pos x="178" y="384"/>
                </a:cxn>
                <a:cxn ang="0">
                  <a:pos x="198" y="380"/>
                </a:cxn>
                <a:cxn ang="0">
                  <a:pos x="212" y="372"/>
                </a:cxn>
                <a:cxn ang="0">
                  <a:pos x="228" y="358"/>
                </a:cxn>
                <a:cxn ang="0">
                  <a:pos x="232" y="332"/>
                </a:cxn>
                <a:cxn ang="0">
                  <a:pos x="222" y="316"/>
                </a:cxn>
                <a:cxn ang="0">
                  <a:pos x="216" y="312"/>
                </a:cxn>
                <a:cxn ang="0">
                  <a:pos x="198" y="298"/>
                </a:cxn>
                <a:cxn ang="0">
                  <a:pos x="172" y="270"/>
                </a:cxn>
                <a:cxn ang="0">
                  <a:pos x="164" y="256"/>
                </a:cxn>
                <a:cxn ang="0">
                  <a:pos x="162" y="246"/>
                </a:cxn>
                <a:cxn ang="0">
                  <a:pos x="156" y="238"/>
                </a:cxn>
                <a:cxn ang="0">
                  <a:pos x="144" y="232"/>
                </a:cxn>
                <a:cxn ang="0">
                  <a:pos x="190" y="224"/>
                </a:cxn>
                <a:cxn ang="0">
                  <a:pos x="244" y="218"/>
                </a:cxn>
                <a:cxn ang="0">
                  <a:pos x="256" y="218"/>
                </a:cxn>
                <a:cxn ang="0">
                  <a:pos x="272" y="216"/>
                </a:cxn>
                <a:cxn ang="0">
                  <a:pos x="282" y="210"/>
                </a:cxn>
                <a:cxn ang="0">
                  <a:pos x="288" y="200"/>
                </a:cxn>
                <a:cxn ang="0">
                  <a:pos x="290" y="170"/>
                </a:cxn>
                <a:cxn ang="0">
                  <a:pos x="280" y="132"/>
                </a:cxn>
                <a:cxn ang="0">
                  <a:pos x="254" y="70"/>
                </a:cxn>
                <a:cxn ang="0">
                  <a:pos x="216" y="0"/>
                </a:cxn>
              </a:cxnLst>
              <a:rect l="0" t="0" r="r" b="b"/>
              <a:pathLst>
                <a:path w="292" h="384">
                  <a:moveTo>
                    <a:pt x="216" y="0"/>
                  </a:moveTo>
                  <a:lnTo>
                    <a:pt x="216" y="0"/>
                  </a:lnTo>
                  <a:lnTo>
                    <a:pt x="204" y="6"/>
                  </a:lnTo>
                  <a:lnTo>
                    <a:pt x="176" y="20"/>
                  </a:lnTo>
                  <a:lnTo>
                    <a:pt x="162" y="30"/>
                  </a:lnTo>
                  <a:lnTo>
                    <a:pt x="148" y="40"/>
                  </a:lnTo>
                  <a:lnTo>
                    <a:pt x="138" y="50"/>
                  </a:lnTo>
                  <a:lnTo>
                    <a:pt x="132" y="60"/>
                  </a:lnTo>
                  <a:lnTo>
                    <a:pt x="132" y="60"/>
                  </a:lnTo>
                  <a:lnTo>
                    <a:pt x="124" y="74"/>
                  </a:lnTo>
                  <a:lnTo>
                    <a:pt x="106" y="96"/>
                  </a:lnTo>
                  <a:lnTo>
                    <a:pt x="60" y="156"/>
                  </a:lnTo>
                  <a:lnTo>
                    <a:pt x="36" y="188"/>
                  </a:lnTo>
                  <a:lnTo>
                    <a:pt x="16" y="220"/>
                  </a:lnTo>
                  <a:lnTo>
                    <a:pt x="8" y="234"/>
                  </a:lnTo>
                  <a:lnTo>
                    <a:pt x="4" y="246"/>
                  </a:lnTo>
                  <a:lnTo>
                    <a:pt x="0" y="258"/>
                  </a:lnTo>
                  <a:lnTo>
                    <a:pt x="0" y="266"/>
                  </a:lnTo>
                  <a:lnTo>
                    <a:pt x="0" y="266"/>
                  </a:lnTo>
                  <a:lnTo>
                    <a:pt x="18" y="284"/>
                  </a:lnTo>
                  <a:lnTo>
                    <a:pt x="36" y="302"/>
                  </a:lnTo>
                  <a:lnTo>
                    <a:pt x="58" y="324"/>
                  </a:lnTo>
                  <a:lnTo>
                    <a:pt x="84" y="346"/>
                  </a:lnTo>
                  <a:lnTo>
                    <a:pt x="112" y="364"/>
                  </a:lnTo>
                  <a:lnTo>
                    <a:pt x="126" y="372"/>
                  </a:lnTo>
                  <a:lnTo>
                    <a:pt x="140" y="378"/>
                  </a:lnTo>
                  <a:lnTo>
                    <a:pt x="152" y="382"/>
                  </a:lnTo>
                  <a:lnTo>
                    <a:pt x="166" y="384"/>
                  </a:lnTo>
                  <a:lnTo>
                    <a:pt x="166" y="384"/>
                  </a:lnTo>
                  <a:lnTo>
                    <a:pt x="178" y="384"/>
                  </a:lnTo>
                  <a:lnTo>
                    <a:pt x="188" y="382"/>
                  </a:lnTo>
                  <a:lnTo>
                    <a:pt x="198" y="380"/>
                  </a:lnTo>
                  <a:lnTo>
                    <a:pt x="206" y="376"/>
                  </a:lnTo>
                  <a:lnTo>
                    <a:pt x="212" y="372"/>
                  </a:lnTo>
                  <a:lnTo>
                    <a:pt x="220" y="368"/>
                  </a:lnTo>
                  <a:lnTo>
                    <a:pt x="228" y="358"/>
                  </a:lnTo>
                  <a:lnTo>
                    <a:pt x="232" y="346"/>
                  </a:lnTo>
                  <a:lnTo>
                    <a:pt x="232" y="332"/>
                  </a:lnTo>
                  <a:lnTo>
                    <a:pt x="226" y="322"/>
                  </a:lnTo>
                  <a:lnTo>
                    <a:pt x="222" y="316"/>
                  </a:lnTo>
                  <a:lnTo>
                    <a:pt x="216" y="312"/>
                  </a:lnTo>
                  <a:lnTo>
                    <a:pt x="216" y="312"/>
                  </a:lnTo>
                  <a:lnTo>
                    <a:pt x="212" y="308"/>
                  </a:lnTo>
                  <a:lnTo>
                    <a:pt x="198" y="298"/>
                  </a:lnTo>
                  <a:lnTo>
                    <a:pt x="180" y="280"/>
                  </a:lnTo>
                  <a:lnTo>
                    <a:pt x="172" y="270"/>
                  </a:lnTo>
                  <a:lnTo>
                    <a:pt x="164" y="256"/>
                  </a:lnTo>
                  <a:lnTo>
                    <a:pt x="164" y="256"/>
                  </a:lnTo>
                  <a:lnTo>
                    <a:pt x="164" y="254"/>
                  </a:lnTo>
                  <a:lnTo>
                    <a:pt x="162" y="246"/>
                  </a:lnTo>
                  <a:lnTo>
                    <a:pt x="160" y="242"/>
                  </a:lnTo>
                  <a:lnTo>
                    <a:pt x="156" y="238"/>
                  </a:lnTo>
                  <a:lnTo>
                    <a:pt x="152" y="234"/>
                  </a:lnTo>
                  <a:lnTo>
                    <a:pt x="144" y="232"/>
                  </a:lnTo>
                  <a:lnTo>
                    <a:pt x="144" y="232"/>
                  </a:lnTo>
                  <a:lnTo>
                    <a:pt x="190" y="224"/>
                  </a:lnTo>
                  <a:lnTo>
                    <a:pt x="228" y="218"/>
                  </a:lnTo>
                  <a:lnTo>
                    <a:pt x="244" y="218"/>
                  </a:lnTo>
                  <a:lnTo>
                    <a:pt x="256" y="218"/>
                  </a:lnTo>
                  <a:lnTo>
                    <a:pt x="256" y="218"/>
                  </a:lnTo>
                  <a:lnTo>
                    <a:pt x="264" y="218"/>
                  </a:lnTo>
                  <a:lnTo>
                    <a:pt x="272" y="216"/>
                  </a:lnTo>
                  <a:lnTo>
                    <a:pt x="278" y="214"/>
                  </a:lnTo>
                  <a:lnTo>
                    <a:pt x="282" y="210"/>
                  </a:lnTo>
                  <a:lnTo>
                    <a:pt x="286" y="206"/>
                  </a:lnTo>
                  <a:lnTo>
                    <a:pt x="288" y="200"/>
                  </a:lnTo>
                  <a:lnTo>
                    <a:pt x="292" y="186"/>
                  </a:lnTo>
                  <a:lnTo>
                    <a:pt x="290" y="170"/>
                  </a:lnTo>
                  <a:lnTo>
                    <a:pt x="286" y="152"/>
                  </a:lnTo>
                  <a:lnTo>
                    <a:pt x="280" y="132"/>
                  </a:lnTo>
                  <a:lnTo>
                    <a:pt x="272" y="112"/>
                  </a:lnTo>
                  <a:lnTo>
                    <a:pt x="254" y="70"/>
                  </a:lnTo>
                  <a:lnTo>
                    <a:pt x="236" y="34"/>
                  </a:lnTo>
                  <a:lnTo>
                    <a:pt x="216" y="0"/>
                  </a:lnTo>
                  <a:lnTo>
                    <a:pt x="216" y="0"/>
                  </a:lnTo>
                  <a:close/>
                </a:path>
              </a:pathLst>
            </a:custGeom>
            <a:solidFill>
              <a:srgbClr val="E8F6F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2" name="Freeform 18"/>
            <p:cNvSpPr>
              <a:spLocks/>
            </p:cNvSpPr>
            <p:nvPr/>
          </p:nvSpPr>
          <p:spPr bwMode="auto">
            <a:xfrm>
              <a:off x="2705" y="2547"/>
              <a:ext cx="62" cy="90"/>
            </a:xfrm>
            <a:custGeom>
              <a:avLst/>
              <a:gdLst/>
              <a:ahLst/>
              <a:cxnLst>
                <a:cxn ang="0">
                  <a:pos x="32" y="0"/>
                </a:cxn>
                <a:cxn ang="0">
                  <a:pos x="32" y="0"/>
                </a:cxn>
                <a:cxn ang="0">
                  <a:pos x="34" y="6"/>
                </a:cxn>
                <a:cxn ang="0">
                  <a:pos x="34" y="14"/>
                </a:cxn>
                <a:cxn ang="0">
                  <a:pos x="32" y="22"/>
                </a:cxn>
                <a:cxn ang="0">
                  <a:pos x="28" y="32"/>
                </a:cxn>
                <a:cxn ang="0">
                  <a:pos x="22" y="40"/>
                </a:cxn>
                <a:cxn ang="0">
                  <a:pos x="14" y="48"/>
                </a:cxn>
                <a:cxn ang="0">
                  <a:pos x="0" y="56"/>
                </a:cxn>
                <a:cxn ang="0">
                  <a:pos x="0" y="56"/>
                </a:cxn>
                <a:cxn ang="0">
                  <a:pos x="8" y="64"/>
                </a:cxn>
                <a:cxn ang="0">
                  <a:pos x="12" y="76"/>
                </a:cxn>
                <a:cxn ang="0">
                  <a:pos x="16" y="90"/>
                </a:cxn>
                <a:cxn ang="0">
                  <a:pos x="16" y="90"/>
                </a:cxn>
                <a:cxn ang="0">
                  <a:pos x="24" y="88"/>
                </a:cxn>
                <a:cxn ang="0">
                  <a:pos x="30" y="86"/>
                </a:cxn>
                <a:cxn ang="0">
                  <a:pos x="38" y="80"/>
                </a:cxn>
                <a:cxn ang="0">
                  <a:pos x="46" y="74"/>
                </a:cxn>
                <a:cxn ang="0">
                  <a:pos x="52" y="66"/>
                </a:cxn>
                <a:cxn ang="0">
                  <a:pos x="58" y="54"/>
                </a:cxn>
                <a:cxn ang="0">
                  <a:pos x="62" y="40"/>
                </a:cxn>
                <a:cxn ang="0">
                  <a:pos x="62" y="40"/>
                </a:cxn>
                <a:cxn ang="0">
                  <a:pos x="52" y="24"/>
                </a:cxn>
                <a:cxn ang="0">
                  <a:pos x="42" y="12"/>
                </a:cxn>
                <a:cxn ang="0">
                  <a:pos x="32" y="0"/>
                </a:cxn>
                <a:cxn ang="0">
                  <a:pos x="32" y="0"/>
                </a:cxn>
              </a:cxnLst>
              <a:rect l="0" t="0" r="r" b="b"/>
              <a:pathLst>
                <a:path w="62" h="90">
                  <a:moveTo>
                    <a:pt x="32" y="0"/>
                  </a:moveTo>
                  <a:lnTo>
                    <a:pt x="32" y="0"/>
                  </a:lnTo>
                  <a:lnTo>
                    <a:pt x="34" y="6"/>
                  </a:lnTo>
                  <a:lnTo>
                    <a:pt x="34" y="14"/>
                  </a:lnTo>
                  <a:lnTo>
                    <a:pt x="32" y="22"/>
                  </a:lnTo>
                  <a:lnTo>
                    <a:pt x="28" y="32"/>
                  </a:lnTo>
                  <a:lnTo>
                    <a:pt x="22" y="40"/>
                  </a:lnTo>
                  <a:lnTo>
                    <a:pt x="14" y="48"/>
                  </a:lnTo>
                  <a:lnTo>
                    <a:pt x="0" y="56"/>
                  </a:lnTo>
                  <a:lnTo>
                    <a:pt x="0" y="56"/>
                  </a:lnTo>
                  <a:lnTo>
                    <a:pt x="8" y="64"/>
                  </a:lnTo>
                  <a:lnTo>
                    <a:pt x="12" y="76"/>
                  </a:lnTo>
                  <a:lnTo>
                    <a:pt x="16" y="90"/>
                  </a:lnTo>
                  <a:lnTo>
                    <a:pt x="16" y="90"/>
                  </a:lnTo>
                  <a:lnTo>
                    <a:pt x="24" y="88"/>
                  </a:lnTo>
                  <a:lnTo>
                    <a:pt x="30" y="86"/>
                  </a:lnTo>
                  <a:lnTo>
                    <a:pt x="38" y="80"/>
                  </a:lnTo>
                  <a:lnTo>
                    <a:pt x="46" y="74"/>
                  </a:lnTo>
                  <a:lnTo>
                    <a:pt x="52" y="66"/>
                  </a:lnTo>
                  <a:lnTo>
                    <a:pt x="58" y="54"/>
                  </a:lnTo>
                  <a:lnTo>
                    <a:pt x="62" y="40"/>
                  </a:lnTo>
                  <a:lnTo>
                    <a:pt x="62" y="40"/>
                  </a:lnTo>
                  <a:lnTo>
                    <a:pt x="52" y="24"/>
                  </a:lnTo>
                  <a:lnTo>
                    <a:pt x="42" y="12"/>
                  </a:lnTo>
                  <a:lnTo>
                    <a:pt x="32" y="0"/>
                  </a:lnTo>
                  <a:lnTo>
                    <a:pt x="32" y="0"/>
                  </a:lnTo>
                  <a:close/>
                </a:path>
              </a:pathLst>
            </a:custGeom>
            <a:solidFill>
              <a:srgbClr val="100C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3" name="Freeform 19"/>
            <p:cNvSpPr>
              <a:spLocks/>
            </p:cNvSpPr>
            <p:nvPr/>
          </p:nvSpPr>
          <p:spPr bwMode="auto">
            <a:xfrm>
              <a:off x="3027" y="2563"/>
              <a:ext cx="76" cy="120"/>
            </a:xfrm>
            <a:custGeom>
              <a:avLst/>
              <a:gdLst/>
              <a:ahLst/>
              <a:cxnLst>
                <a:cxn ang="0">
                  <a:pos x="50" y="26"/>
                </a:cxn>
                <a:cxn ang="0">
                  <a:pos x="38" y="42"/>
                </a:cxn>
                <a:cxn ang="0">
                  <a:pos x="38" y="42"/>
                </a:cxn>
                <a:cxn ang="0">
                  <a:pos x="42" y="48"/>
                </a:cxn>
                <a:cxn ang="0">
                  <a:pos x="52" y="62"/>
                </a:cxn>
                <a:cxn ang="0">
                  <a:pos x="56" y="72"/>
                </a:cxn>
                <a:cxn ang="0">
                  <a:pos x="60" y="82"/>
                </a:cxn>
                <a:cxn ang="0">
                  <a:pos x="62" y="94"/>
                </a:cxn>
                <a:cxn ang="0">
                  <a:pos x="60" y="104"/>
                </a:cxn>
                <a:cxn ang="0">
                  <a:pos x="60" y="104"/>
                </a:cxn>
                <a:cxn ang="0">
                  <a:pos x="72" y="100"/>
                </a:cxn>
                <a:cxn ang="0">
                  <a:pos x="74" y="100"/>
                </a:cxn>
                <a:cxn ang="0">
                  <a:pos x="76" y="102"/>
                </a:cxn>
                <a:cxn ang="0">
                  <a:pos x="72" y="106"/>
                </a:cxn>
                <a:cxn ang="0">
                  <a:pos x="66" y="112"/>
                </a:cxn>
                <a:cxn ang="0">
                  <a:pos x="66" y="112"/>
                </a:cxn>
                <a:cxn ang="0">
                  <a:pos x="58" y="118"/>
                </a:cxn>
                <a:cxn ang="0">
                  <a:pos x="52" y="120"/>
                </a:cxn>
                <a:cxn ang="0">
                  <a:pos x="46" y="120"/>
                </a:cxn>
                <a:cxn ang="0">
                  <a:pos x="40" y="116"/>
                </a:cxn>
                <a:cxn ang="0">
                  <a:pos x="30" y="104"/>
                </a:cxn>
                <a:cxn ang="0">
                  <a:pos x="24" y="98"/>
                </a:cxn>
                <a:cxn ang="0">
                  <a:pos x="18" y="94"/>
                </a:cxn>
                <a:cxn ang="0">
                  <a:pos x="18" y="94"/>
                </a:cxn>
                <a:cxn ang="0">
                  <a:pos x="10" y="86"/>
                </a:cxn>
                <a:cxn ang="0">
                  <a:pos x="6" y="78"/>
                </a:cxn>
                <a:cxn ang="0">
                  <a:pos x="2" y="66"/>
                </a:cxn>
                <a:cxn ang="0">
                  <a:pos x="0" y="54"/>
                </a:cxn>
                <a:cxn ang="0">
                  <a:pos x="0" y="42"/>
                </a:cxn>
                <a:cxn ang="0">
                  <a:pos x="2" y="30"/>
                </a:cxn>
                <a:cxn ang="0">
                  <a:pos x="8" y="18"/>
                </a:cxn>
                <a:cxn ang="0">
                  <a:pos x="14" y="10"/>
                </a:cxn>
                <a:cxn ang="0">
                  <a:pos x="14" y="10"/>
                </a:cxn>
                <a:cxn ang="0">
                  <a:pos x="22" y="2"/>
                </a:cxn>
                <a:cxn ang="0">
                  <a:pos x="30" y="0"/>
                </a:cxn>
                <a:cxn ang="0">
                  <a:pos x="38" y="0"/>
                </a:cxn>
                <a:cxn ang="0">
                  <a:pos x="44" y="2"/>
                </a:cxn>
                <a:cxn ang="0">
                  <a:pos x="50" y="8"/>
                </a:cxn>
                <a:cxn ang="0">
                  <a:pos x="52" y="12"/>
                </a:cxn>
                <a:cxn ang="0">
                  <a:pos x="52" y="18"/>
                </a:cxn>
                <a:cxn ang="0">
                  <a:pos x="50" y="26"/>
                </a:cxn>
                <a:cxn ang="0">
                  <a:pos x="50" y="26"/>
                </a:cxn>
              </a:cxnLst>
              <a:rect l="0" t="0" r="r" b="b"/>
              <a:pathLst>
                <a:path w="76" h="120">
                  <a:moveTo>
                    <a:pt x="50" y="26"/>
                  </a:moveTo>
                  <a:lnTo>
                    <a:pt x="38" y="42"/>
                  </a:lnTo>
                  <a:lnTo>
                    <a:pt x="38" y="42"/>
                  </a:lnTo>
                  <a:lnTo>
                    <a:pt x="42" y="48"/>
                  </a:lnTo>
                  <a:lnTo>
                    <a:pt x="52" y="62"/>
                  </a:lnTo>
                  <a:lnTo>
                    <a:pt x="56" y="72"/>
                  </a:lnTo>
                  <a:lnTo>
                    <a:pt x="60" y="82"/>
                  </a:lnTo>
                  <a:lnTo>
                    <a:pt x="62" y="94"/>
                  </a:lnTo>
                  <a:lnTo>
                    <a:pt x="60" y="104"/>
                  </a:lnTo>
                  <a:lnTo>
                    <a:pt x="60" y="104"/>
                  </a:lnTo>
                  <a:lnTo>
                    <a:pt x="72" y="100"/>
                  </a:lnTo>
                  <a:lnTo>
                    <a:pt x="74" y="100"/>
                  </a:lnTo>
                  <a:lnTo>
                    <a:pt x="76" y="102"/>
                  </a:lnTo>
                  <a:lnTo>
                    <a:pt x="72" y="106"/>
                  </a:lnTo>
                  <a:lnTo>
                    <a:pt x="66" y="112"/>
                  </a:lnTo>
                  <a:lnTo>
                    <a:pt x="66" y="112"/>
                  </a:lnTo>
                  <a:lnTo>
                    <a:pt x="58" y="118"/>
                  </a:lnTo>
                  <a:lnTo>
                    <a:pt x="52" y="120"/>
                  </a:lnTo>
                  <a:lnTo>
                    <a:pt x="46" y="120"/>
                  </a:lnTo>
                  <a:lnTo>
                    <a:pt x="40" y="116"/>
                  </a:lnTo>
                  <a:lnTo>
                    <a:pt x="30" y="104"/>
                  </a:lnTo>
                  <a:lnTo>
                    <a:pt x="24" y="98"/>
                  </a:lnTo>
                  <a:lnTo>
                    <a:pt x="18" y="94"/>
                  </a:lnTo>
                  <a:lnTo>
                    <a:pt x="18" y="94"/>
                  </a:lnTo>
                  <a:lnTo>
                    <a:pt x="10" y="86"/>
                  </a:lnTo>
                  <a:lnTo>
                    <a:pt x="6" y="78"/>
                  </a:lnTo>
                  <a:lnTo>
                    <a:pt x="2" y="66"/>
                  </a:lnTo>
                  <a:lnTo>
                    <a:pt x="0" y="54"/>
                  </a:lnTo>
                  <a:lnTo>
                    <a:pt x="0" y="42"/>
                  </a:lnTo>
                  <a:lnTo>
                    <a:pt x="2" y="30"/>
                  </a:lnTo>
                  <a:lnTo>
                    <a:pt x="8" y="18"/>
                  </a:lnTo>
                  <a:lnTo>
                    <a:pt x="14" y="10"/>
                  </a:lnTo>
                  <a:lnTo>
                    <a:pt x="14" y="10"/>
                  </a:lnTo>
                  <a:lnTo>
                    <a:pt x="22" y="2"/>
                  </a:lnTo>
                  <a:lnTo>
                    <a:pt x="30" y="0"/>
                  </a:lnTo>
                  <a:lnTo>
                    <a:pt x="38" y="0"/>
                  </a:lnTo>
                  <a:lnTo>
                    <a:pt x="44" y="2"/>
                  </a:lnTo>
                  <a:lnTo>
                    <a:pt x="50" y="8"/>
                  </a:lnTo>
                  <a:lnTo>
                    <a:pt x="52" y="12"/>
                  </a:lnTo>
                  <a:lnTo>
                    <a:pt x="52" y="18"/>
                  </a:lnTo>
                  <a:lnTo>
                    <a:pt x="50" y="26"/>
                  </a:lnTo>
                  <a:lnTo>
                    <a:pt x="50" y="26"/>
                  </a:lnTo>
                  <a:close/>
                </a:path>
              </a:pathLst>
            </a:custGeom>
            <a:solidFill>
              <a:srgbClr val="E0875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4" name="Freeform 20"/>
            <p:cNvSpPr>
              <a:spLocks/>
            </p:cNvSpPr>
            <p:nvPr/>
          </p:nvSpPr>
          <p:spPr bwMode="auto">
            <a:xfrm>
              <a:off x="3033" y="2235"/>
              <a:ext cx="194" cy="356"/>
            </a:xfrm>
            <a:custGeom>
              <a:avLst/>
              <a:gdLst/>
              <a:ahLst/>
              <a:cxnLst>
                <a:cxn ang="0">
                  <a:pos x="8" y="2"/>
                </a:cxn>
                <a:cxn ang="0">
                  <a:pos x="8" y="2"/>
                </a:cxn>
                <a:cxn ang="0">
                  <a:pos x="14" y="0"/>
                </a:cxn>
                <a:cxn ang="0">
                  <a:pos x="22" y="0"/>
                </a:cxn>
                <a:cxn ang="0">
                  <a:pos x="30" y="0"/>
                </a:cxn>
                <a:cxn ang="0">
                  <a:pos x="40" y="2"/>
                </a:cxn>
                <a:cxn ang="0">
                  <a:pos x="52" y="8"/>
                </a:cxn>
                <a:cxn ang="0">
                  <a:pos x="64" y="16"/>
                </a:cxn>
                <a:cxn ang="0">
                  <a:pos x="74" y="26"/>
                </a:cxn>
                <a:cxn ang="0">
                  <a:pos x="74" y="26"/>
                </a:cxn>
                <a:cxn ang="0">
                  <a:pos x="100" y="60"/>
                </a:cxn>
                <a:cxn ang="0">
                  <a:pos x="132" y="104"/>
                </a:cxn>
                <a:cxn ang="0">
                  <a:pos x="150" y="128"/>
                </a:cxn>
                <a:cxn ang="0">
                  <a:pos x="166" y="154"/>
                </a:cxn>
                <a:cxn ang="0">
                  <a:pos x="180" y="182"/>
                </a:cxn>
                <a:cxn ang="0">
                  <a:pos x="194" y="210"/>
                </a:cxn>
                <a:cxn ang="0">
                  <a:pos x="194" y="210"/>
                </a:cxn>
                <a:cxn ang="0">
                  <a:pos x="186" y="228"/>
                </a:cxn>
                <a:cxn ang="0">
                  <a:pos x="176" y="250"/>
                </a:cxn>
                <a:cxn ang="0">
                  <a:pos x="164" y="274"/>
                </a:cxn>
                <a:cxn ang="0">
                  <a:pos x="146" y="298"/>
                </a:cxn>
                <a:cxn ang="0">
                  <a:pos x="126" y="322"/>
                </a:cxn>
                <a:cxn ang="0">
                  <a:pos x="116" y="332"/>
                </a:cxn>
                <a:cxn ang="0">
                  <a:pos x="104" y="340"/>
                </a:cxn>
                <a:cxn ang="0">
                  <a:pos x="90" y="348"/>
                </a:cxn>
                <a:cxn ang="0">
                  <a:pos x="76" y="352"/>
                </a:cxn>
                <a:cxn ang="0">
                  <a:pos x="76" y="352"/>
                </a:cxn>
                <a:cxn ang="0">
                  <a:pos x="60" y="354"/>
                </a:cxn>
                <a:cxn ang="0">
                  <a:pos x="48" y="356"/>
                </a:cxn>
                <a:cxn ang="0">
                  <a:pos x="36" y="354"/>
                </a:cxn>
                <a:cxn ang="0">
                  <a:pos x="28" y="350"/>
                </a:cxn>
                <a:cxn ang="0">
                  <a:pos x="22" y="346"/>
                </a:cxn>
                <a:cxn ang="0">
                  <a:pos x="18" y="340"/>
                </a:cxn>
                <a:cxn ang="0">
                  <a:pos x="14" y="332"/>
                </a:cxn>
                <a:cxn ang="0">
                  <a:pos x="14" y="324"/>
                </a:cxn>
                <a:cxn ang="0">
                  <a:pos x="12" y="308"/>
                </a:cxn>
                <a:cxn ang="0">
                  <a:pos x="16" y="294"/>
                </a:cxn>
                <a:cxn ang="0">
                  <a:pos x="20" y="280"/>
                </a:cxn>
                <a:cxn ang="0">
                  <a:pos x="20" y="280"/>
                </a:cxn>
                <a:cxn ang="0">
                  <a:pos x="42" y="254"/>
                </a:cxn>
                <a:cxn ang="0">
                  <a:pos x="58" y="230"/>
                </a:cxn>
                <a:cxn ang="0">
                  <a:pos x="66" y="220"/>
                </a:cxn>
                <a:cxn ang="0">
                  <a:pos x="70" y="210"/>
                </a:cxn>
                <a:cxn ang="0">
                  <a:pos x="70" y="210"/>
                </a:cxn>
                <a:cxn ang="0">
                  <a:pos x="64" y="210"/>
                </a:cxn>
                <a:cxn ang="0">
                  <a:pos x="56" y="210"/>
                </a:cxn>
                <a:cxn ang="0">
                  <a:pos x="52" y="208"/>
                </a:cxn>
                <a:cxn ang="0">
                  <a:pos x="52" y="204"/>
                </a:cxn>
                <a:cxn ang="0">
                  <a:pos x="56" y="200"/>
                </a:cxn>
                <a:cxn ang="0">
                  <a:pos x="64" y="192"/>
                </a:cxn>
                <a:cxn ang="0">
                  <a:pos x="12" y="160"/>
                </a:cxn>
                <a:cxn ang="0">
                  <a:pos x="12" y="160"/>
                </a:cxn>
                <a:cxn ang="0">
                  <a:pos x="8" y="138"/>
                </a:cxn>
                <a:cxn ang="0">
                  <a:pos x="2" y="88"/>
                </a:cxn>
                <a:cxn ang="0">
                  <a:pos x="0" y="62"/>
                </a:cxn>
                <a:cxn ang="0">
                  <a:pos x="0" y="36"/>
                </a:cxn>
                <a:cxn ang="0">
                  <a:pos x="2" y="14"/>
                </a:cxn>
                <a:cxn ang="0">
                  <a:pos x="4" y="8"/>
                </a:cxn>
                <a:cxn ang="0">
                  <a:pos x="8" y="2"/>
                </a:cxn>
                <a:cxn ang="0">
                  <a:pos x="8" y="2"/>
                </a:cxn>
              </a:cxnLst>
              <a:rect l="0" t="0" r="r" b="b"/>
              <a:pathLst>
                <a:path w="194" h="356">
                  <a:moveTo>
                    <a:pt x="8" y="2"/>
                  </a:moveTo>
                  <a:lnTo>
                    <a:pt x="8" y="2"/>
                  </a:lnTo>
                  <a:lnTo>
                    <a:pt x="14" y="0"/>
                  </a:lnTo>
                  <a:lnTo>
                    <a:pt x="22" y="0"/>
                  </a:lnTo>
                  <a:lnTo>
                    <a:pt x="30" y="0"/>
                  </a:lnTo>
                  <a:lnTo>
                    <a:pt x="40" y="2"/>
                  </a:lnTo>
                  <a:lnTo>
                    <a:pt x="52" y="8"/>
                  </a:lnTo>
                  <a:lnTo>
                    <a:pt x="64" y="16"/>
                  </a:lnTo>
                  <a:lnTo>
                    <a:pt x="74" y="26"/>
                  </a:lnTo>
                  <a:lnTo>
                    <a:pt x="74" y="26"/>
                  </a:lnTo>
                  <a:lnTo>
                    <a:pt x="100" y="60"/>
                  </a:lnTo>
                  <a:lnTo>
                    <a:pt x="132" y="104"/>
                  </a:lnTo>
                  <a:lnTo>
                    <a:pt x="150" y="128"/>
                  </a:lnTo>
                  <a:lnTo>
                    <a:pt x="166" y="154"/>
                  </a:lnTo>
                  <a:lnTo>
                    <a:pt x="180" y="182"/>
                  </a:lnTo>
                  <a:lnTo>
                    <a:pt x="194" y="210"/>
                  </a:lnTo>
                  <a:lnTo>
                    <a:pt x="194" y="210"/>
                  </a:lnTo>
                  <a:lnTo>
                    <a:pt x="186" y="228"/>
                  </a:lnTo>
                  <a:lnTo>
                    <a:pt x="176" y="250"/>
                  </a:lnTo>
                  <a:lnTo>
                    <a:pt x="164" y="274"/>
                  </a:lnTo>
                  <a:lnTo>
                    <a:pt x="146" y="298"/>
                  </a:lnTo>
                  <a:lnTo>
                    <a:pt x="126" y="322"/>
                  </a:lnTo>
                  <a:lnTo>
                    <a:pt x="116" y="332"/>
                  </a:lnTo>
                  <a:lnTo>
                    <a:pt x="104" y="340"/>
                  </a:lnTo>
                  <a:lnTo>
                    <a:pt x="90" y="348"/>
                  </a:lnTo>
                  <a:lnTo>
                    <a:pt x="76" y="352"/>
                  </a:lnTo>
                  <a:lnTo>
                    <a:pt x="76" y="352"/>
                  </a:lnTo>
                  <a:lnTo>
                    <a:pt x="60" y="354"/>
                  </a:lnTo>
                  <a:lnTo>
                    <a:pt x="48" y="356"/>
                  </a:lnTo>
                  <a:lnTo>
                    <a:pt x="36" y="354"/>
                  </a:lnTo>
                  <a:lnTo>
                    <a:pt x="28" y="350"/>
                  </a:lnTo>
                  <a:lnTo>
                    <a:pt x="22" y="346"/>
                  </a:lnTo>
                  <a:lnTo>
                    <a:pt x="18" y="340"/>
                  </a:lnTo>
                  <a:lnTo>
                    <a:pt x="14" y="332"/>
                  </a:lnTo>
                  <a:lnTo>
                    <a:pt x="14" y="324"/>
                  </a:lnTo>
                  <a:lnTo>
                    <a:pt x="12" y="308"/>
                  </a:lnTo>
                  <a:lnTo>
                    <a:pt x="16" y="294"/>
                  </a:lnTo>
                  <a:lnTo>
                    <a:pt x="20" y="280"/>
                  </a:lnTo>
                  <a:lnTo>
                    <a:pt x="20" y="280"/>
                  </a:lnTo>
                  <a:lnTo>
                    <a:pt x="42" y="254"/>
                  </a:lnTo>
                  <a:lnTo>
                    <a:pt x="58" y="230"/>
                  </a:lnTo>
                  <a:lnTo>
                    <a:pt x="66" y="220"/>
                  </a:lnTo>
                  <a:lnTo>
                    <a:pt x="70" y="210"/>
                  </a:lnTo>
                  <a:lnTo>
                    <a:pt x="70" y="210"/>
                  </a:lnTo>
                  <a:lnTo>
                    <a:pt x="64" y="210"/>
                  </a:lnTo>
                  <a:lnTo>
                    <a:pt x="56" y="210"/>
                  </a:lnTo>
                  <a:lnTo>
                    <a:pt x="52" y="208"/>
                  </a:lnTo>
                  <a:lnTo>
                    <a:pt x="52" y="204"/>
                  </a:lnTo>
                  <a:lnTo>
                    <a:pt x="56" y="200"/>
                  </a:lnTo>
                  <a:lnTo>
                    <a:pt x="64" y="192"/>
                  </a:lnTo>
                  <a:lnTo>
                    <a:pt x="12" y="160"/>
                  </a:lnTo>
                  <a:lnTo>
                    <a:pt x="12" y="160"/>
                  </a:lnTo>
                  <a:lnTo>
                    <a:pt x="8" y="138"/>
                  </a:lnTo>
                  <a:lnTo>
                    <a:pt x="2" y="88"/>
                  </a:lnTo>
                  <a:lnTo>
                    <a:pt x="0" y="62"/>
                  </a:lnTo>
                  <a:lnTo>
                    <a:pt x="0" y="36"/>
                  </a:lnTo>
                  <a:lnTo>
                    <a:pt x="2" y="14"/>
                  </a:lnTo>
                  <a:lnTo>
                    <a:pt x="4" y="8"/>
                  </a:lnTo>
                  <a:lnTo>
                    <a:pt x="8" y="2"/>
                  </a:lnTo>
                  <a:lnTo>
                    <a:pt x="8" y="2"/>
                  </a:lnTo>
                  <a:close/>
                </a:path>
              </a:pathLst>
            </a:custGeom>
            <a:solidFill>
              <a:srgbClr val="E8F6F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5" name="Freeform 21"/>
            <p:cNvSpPr>
              <a:spLocks/>
            </p:cNvSpPr>
            <p:nvPr/>
          </p:nvSpPr>
          <p:spPr bwMode="auto">
            <a:xfrm>
              <a:off x="3037" y="2547"/>
              <a:ext cx="50" cy="66"/>
            </a:xfrm>
            <a:custGeom>
              <a:avLst/>
              <a:gdLst/>
              <a:ahLst/>
              <a:cxnLst>
                <a:cxn ang="0">
                  <a:pos x="16" y="0"/>
                </a:cxn>
                <a:cxn ang="0">
                  <a:pos x="16" y="0"/>
                </a:cxn>
                <a:cxn ang="0">
                  <a:pos x="20" y="2"/>
                </a:cxn>
                <a:cxn ang="0">
                  <a:pos x="32" y="10"/>
                </a:cxn>
                <a:cxn ang="0">
                  <a:pos x="36" y="18"/>
                </a:cxn>
                <a:cxn ang="0">
                  <a:pos x="42" y="26"/>
                </a:cxn>
                <a:cxn ang="0">
                  <a:pos x="46" y="36"/>
                </a:cxn>
                <a:cxn ang="0">
                  <a:pos x="50" y="48"/>
                </a:cxn>
                <a:cxn ang="0">
                  <a:pos x="38" y="66"/>
                </a:cxn>
                <a:cxn ang="0">
                  <a:pos x="38" y="66"/>
                </a:cxn>
                <a:cxn ang="0">
                  <a:pos x="28" y="60"/>
                </a:cxn>
                <a:cxn ang="0">
                  <a:pos x="18" y="58"/>
                </a:cxn>
                <a:cxn ang="0">
                  <a:pos x="6" y="58"/>
                </a:cxn>
                <a:cxn ang="0">
                  <a:pos x="6" y="58"/>
                </a:cxn>
                <a:cxn ang="0">
                  <a:pos x="4" y="58"/>
                </a:cxn>
                <a:cxn ang="0">
                  <a:pos x="2" y="56"/>
                </a:cxn>
                <a:cxn ang="0">
                  <a:pos x="0" y="50"/>
                </a:cxn>
                <a:cxn ang="0">
                  <a:pos x="2" y="40"/>
                </a:cxn>
                <a:cxn ang="0">
                  <a:pos x="4" y="30"/>
                </a:cxn>
                <a:cxn ang="0">
                  <a:pos x="12" y="10"/>
                </a:cxn>
                <a:cxn ang="0">
                  <a:pos x="16" y="0"/>
                </a:cxn>
                <a:cxn ang="0">
                  <a:pos x="16" y="0"/>
                </a:cxn>
              </a:cxnLst>
              <a:rect l="0" t="0" r="r" b="b"/>
              <a:pathLst>
                <a:path w="50" h="66">
                  <a:moveTo>
                    <a:pt x="16" y="0"/>
                  </a:moveTo>
                  <a:lnTo>
                    <a:pt x="16" y="0"/>
                  </a:lnTo>
                  <a:lnTo>
                    <a:pt x="20" y="2"/>
                  </a:lnTo>
                  <a:lnTo>
                    <a:pt x="32" y="10"/>
                  </a:lnTo>
                  <a:lnTo>
                    <a:pt x="36" y="18"/>
                  </a:lnTo>
                  <a:lnTo>
                    <a:pt x="42" y="26"/>
                  </a:lnTo>
                  <a:lnTo>
                    <a:pt x="46" y="36"/>
                  </a:lnTo>
                  <a:lnTo>
                    <a:pt x="50" y="48"/>
                  </a:lnTo>
                  <a:lnTo>
                    <a:pt x="38" y="66"/>
                  </a:lnTo>
                  <a:lnTo>
                    <a:pt x="38" y="66"/>
                  </a:lnTo>
                  <a:lnTo>
                    <a:pt x="28" y="60"/>
                  </a:lnTo>
                  <a:lnTo>
                    <a:pt x="18" y="58"/>
                  </a:lnTo>
                  <a:lnTo>
                    <a:pt x="6" y="58"/>
                  </a:lnTo>
                  <a:lnTo>
                    <a:pt x="6" y="58"/>
                  </a:lnTo>
                  <a:lnTo>
                    <a:pt x="4" y="58"/>
                  </a:lnTo>
                  <a:lnTo>
                    <a:pt x="2" y="56"/>
                  </a:lnTo>
                  <a:lnTo>
                    <a:pt x="0" y="50"/>
                  </a:lnTo>
                  <a:lnTo>
                    <a:pt x="2" y="40"/>
                  </a:lnTo>
                  <a:lnTo>
                    <a:pt x="4" y="30"/>
                  </a:lnTo>
                  <a:lnTo>
                    <a:pt x="12" y="10"/>
                  </a:lnTo>
                  <a:lnTo>
                    <a:pt x="16" y="0"/>
                  </a:lnTo>
                  <a:lnTo>
                    <a:pt x="16" y="0"/>
                  </a:lnTo>
                  <a:close/>
                </a:path>
              </a:pathLst>
            </a:custGeom>
            <a:solidFill>
              <a:srgbClr val="100C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6" name="Freeform 22"/>
            <p:cNvSpPr>
              <a:spLocks/>
            </p:cNvSpPr>
            <p:nvPr/>
          </p:nvSpPr>
          <p:spPr bwMode="auto">
            <a:xfrm>
              <a:off x="2783" y="2029"/>
              <a:ext cx="52" cy="62"/>
            </a:xfrm>
            <a:custGeom>
              <a:avLst/>
              <a:gdLst/>
              <a:ahLst/>
              <a:cxnLst>
                <a:cxn ang="0">
                  <a:pos x="2" y="12"/>
                </a:cxn>
                <a:cxn ang="0">
                  <a:pos x="2" y="12"/>
                </a:cxn>
                <a:cxn ang="0">
                  <a:pos x="0" y="16"/>
                </a:cxn>
                <a:cxn ang="0">
                  <a:pos x="0" y="26"/>
                </a:cxn>
                <a:cxn ang="0">
                  <a:pos x="0" y="34"/>
                </a:cxn>
                <a:cxn ang="0">
                  <a:pos x="2" y="42"/>
                </a:cxn>
                <a:cxn ang="0">
                  <a:pos x="8" y="48"/>
                </a:cxn>
                <a:cxn ang="0">
                  <a:pos x="16" y="56"/>
                </a:cxn>
                <a:cxn ang="0">
                  <a:pos x="16" y="56"/>
                </a:cxn>
                <a:cxn ang="0">
                  <a:pos x="24" y="62"/>
                </a:cxn>
                <a:cxn ang="0">
                  <a:pos x="32" y="62"/>
                </a:cxn>
                <a:cxn ang="0">
                  <a:pos x="40" y="62"/>
                </a:cxn>
                <a:cxn ang="0">
                  <a:pos x="46" y="58"/>
                </a:cxn>
                <a:cxn ang="0">
                  <a:pos x="50" y="52"/>
                </a:cxn>
                <a:cxn ang="0">
                  <a:pos x="52" y="44"/>
                </a:cxn>
                <a:cxn ang="0">
                  <a:pos x="52" y="34"/>
                </a:cxn>
                <a:cxn ang="0">
                  <a:pos x="52" y="24"/>
                </a:cxn>
                <a:cxn ang="0">
                  <a:pos x="52" y="24"/>
                </a:cxn>
                <a:cxn ang="0">
                  <a:pos x="48" y="14"/>
                </a:cxn>
                <a:cxn ang="0">
                  <a:pos x="44" y="8"/>
                </a:cxn>
                <a:cxn ang="0">
                  <a:pos x="38" y="4"/>
                </a:cxn>
                <a:cxn ang="0">
                  <a:pos x="30" y="0"/>
                </a:cxn>
                <a:cxn ang="0">
                  <a:pos x="24" y="0"/>
                </a:cxn>
                <a:cxn ang="0">
                  <a:pos x="16" y="2"/>
                </a:cxn>
                <a:cxn ang="0">
                  <a:pos x="8" y="6"/>
                </a:cxn>
                <a:cxn ang="0">
                  <a:pos x="2" y="12"/>
                </a:cxn>
                <a:cxn ang="0">
                  <a:pos x="2" y="12"/>
                </a:cxn>
              </a:cxnLst>
              <a:rect l="0" t="0" r="r" b="b"/>
              <a:pathLst>
                <a:path w="52" h="62">
                  <a:moveTo>
                    <a:pt x="2" y="12"/>
                  </a:moveTo>
                  <a:lnTo>
                    <a:pt x="2" y="12"/>
                  </a:lnTo>
                  <a:lnTo>
                    <a:pt x="0" y="16"/>
                  </a:lnTo>
                  <a:lnTo>
                    <a:pt x="0" y="26"/>
                  </a:lnTo>
                  <a:lnTo>
                    <a:pt x="0" y="34"/>
                  </a:lnTo>
                  <a:lnTo>
                    <a:pt x="2" y="42"/>
                  </a:lnTo>
                  <a:lnTo>
                    <a:pt x="8" y="48"/>
                  </a:lnTo>
                  <a:lnTo>
                    <a:pt x="16" y="56"/>
                  </a:lnTo>
                  <a:lnTo>
                    <a:pt x="16" y="56"/>
                  </a:lnTo>
                  <a:lnTo>
                    <a:pt x="24" y="62"/>
                  </a:lnTo>
                  <a:lnTo>
                    <a:pt x="32" y="62"/>
                  </a:lnTo>
                  <a:lnTo>
                    <a:pt x="40" y="62"/>
                  </a:lnTo>
                  <a:lnTo>
                    <a:pt x="46" y="58"/>
                  </a:lnTo>
                  <a:lnTo>
                    <a:pt x="50" y="52"/>
                  </a:lnTo>
                  <a:lnTo>
                    <a:pt x="52" y="44"/>
                  </a:lnTo>
                  <a:lnTo>
                    <a:pt x="52" y="34"/>
                  </a:lnTo>
                  <a:lnTo>
                    <a:pt x="52" y="24"/>
                  </a:lnTo>
                  <a:lnTo>
                    <a:pt x="52" y="24"/>
                  </a:lnTo>
                  <a:lnTo>
                    <a:pt x="48" y="14"/>
                  </a:lnTo>
                  <a:lnTo>
                    <a:pt x="44" y="8"/>
                  </a:lnTo>
                  <a:lnTo>
                    <a:pt x="38" y="4"/>
                  </a:lnTo>
                  <a:lnTo>
                    <a:pt x="30" y="0"/>
                  </a:lnTo>
                  <a:lnTo>
                    <a:pt x="24" y="0"/>
                  </a:lnTo>
                  <a:lnTo>
                    <a:pt x="16" y="2"/>
                  </a:lnTo>
                  <a:lnTo>
                    <a:pt x="8" y="6"/>
                  </a:lnTo>
                  <a:lnTo>
                    <a:pt x="2" y="12"/>
                  </a:lnTo>
                  <a:lnTo>
                    <a:pt x="2" y="12"/>
                  </a:lnTo>
                  <a:close/>
                </a:path>
              </a:pathLst>
            </a:custGeom>
            <a:solidFill>
              <a:srgbClr val="7A1F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7" name="Freeform 23"/>
            <p:cNvSpPr>
              <a:spLocks/>
            </p:cNvSpPr>
            <p:nvPr/>
          </p:nvSpPr>
          <p:spPr bwMode="auto">
            <a:xfrm>
              <a:off x="2815" y="2073"/>
              <a:ext cx="120" cy="166"/>
            </a:xfrm>
            <a:custGeom>
              <a:avLst/>
              <a:gdLst/>
              <a:ahLst/>
              <a:cxnLst>
                <a:cxn ang="0">
                  <a:pos x="108" y="42"/>
                </a:cxn>
                <a:cxn ang="0">
                  <a:pos x="108" y="42"/>
                </a:cxn>
                <a:cxn ang="0">
                  <a:pos x="106" y="50"/>
                </a:cxn>
                <a:cxn ang="0">
                  <a:pos x="106" y="72"/>
                </a:cxn>
                <a:cxn ang="0">
                  <a:pos x="106" y="84"/>
                </a:cxn>
                <a:cxn ang="0">
                  <a:pos x="108" y="98"/>
                </a:cxn>
                <a:cxn ang="0">
                  <a:pos x="112" y="110"/>
                </a:cxn>
                <a:cxn ang="0">
                  <a:pos x="116" y="122"/>
                </a:cxn>
                <a:cxn ang="0">
                  <a:pos x="116" y="122"/>
                </a:cxn>
                <a:cxn ang="0">
                  <a:pos x="118" y="132"/>
                </a:cxn>
                <a:cxn ang="0">
                  <a:pos x="120" y="140"/>
                </a:cxn>
                <a:cxn ang="0">
                  <a:pos x="118" y="150"/>
                </a:cxn>
                <a:cxn ang="0">
                  <a:pos x="116" y="156"/>
                </a:cxn>
                <a:cxn ang="0">
                  <a:pos x="112" y="160"/>
                </a:cxn>
                <a:cxn ang="0">
                  <a:pos x="108" y="162"/>
                </a:cxn>
                <a:cxn ang="0">
                  <a:pos x="104" y="166"/>
                </a:cxn>
                <a:cxn ang="0">
                  <a:pos x="96" y="166"/>
                </a:cxn>
                <a:cxn ang="0">
                  <a:pos x="88" y="166"/>
                </a:cxn>
                <a:cxn ang="0">
                  <a:pos x="76" y="164"/>
                </a:cxn>
                <a:cxn ang="0">
                  <a:pos x="64" y="162"/>
                </a:cxn>
                <a:cxn ang="0">
                  <a:pos x="64" y="162"/>
                </a:cxn>
                <a:cxn ang="0">
                  <a:pos x="50" y="156"/>
                </a:cxn>
                <a:cxn ang="0">
                  <a:pos x="38" y="148"/>
                </a:cxn>
                <a:cxn ang="0">
                  <a:pos x="28" y="140"/>
                </a:cxn>
                <a:cxn ang="0">
                  <a:pos x="20" y="132"/>
                </a:cxn>
                <a:cxn ang="0">
                  <a:pos x="8" y="118"/>
                </a:cxn>
                <a:cxn ang="0">
                  <a:pos x="4" y="112"/>
                </a:cxn>
                <a:cxn ang="0">
                  <a:pos x="4" y="112"/>
                </a:cxn>
                <a:cxn ang="0">
                  <a:pos x="4" y="84"/>
                </a:cxn>
                <a:cxn ang="0">
                  <a:pos x="2" y="58"/>
                </a:cxn>
                <a:cxn ang="0">
                  <a:pos x="0" y="28"/>
                </a:cxn>
                <a:cxn ang="0">
                  <a:pos x="34" y="0"/>
                </a:cxn>
                <a:cxn ang="0">
                  <a:pos x="108" y="42"/>
                </a:cxn>
              </a:cxnLst>
              <a:rect l="0" t="0" r="r" b="b"/>
              <a:pathLst>
                <a:path w="120" h="166">
                  <a:moveTo>
                    <a:pt x="108" y="42"/>
                  </a:moveTo>
                  <a:lnTo>
                    <a:pt x="108" y="42"/>
                  </a:lnTo>
                  <a:lnTo>
                    <a:pt x="106" y="50"/>
                  </a:lnTo>
                  <a:lnTo>
                    <a:pt x="106" y="72"/>
                  </a:lnTo>
                  <a:lnTo>
                    <a:pt x="106" y="84"/>
                  </a:lnTo>
                  <a:lnTo>
                    <a:pt x="108" y="98"/>
                  </a:lnTo>
                  <a:lnTo>
                    <a:pt x="112" y="110"/>
                  </a:lnTo>
                  <a:lnTo>
                    <a:pt x="116" y="122"/>
                  </a:lnTo>
                  <a:lnTo>
                    <a:pt x="116" y="122"/>
                  </a:lnTo>
                  <a:lnTo>
                    <a:pt x="118" y="132"/>
                  </a:lnTo>
                  <a:lnTo>
                    <a:pt x="120" y="140"/>
                  </a:lnTo>
                  <a:lnTo>
                    <a:pt x="118" y="150"/>
                  </a:lnTo>
                  <a:lnTo>
                    <a:pt x="116" y="156"/>
                  </a:lnTo>
                  <a:lnTo>
                    <a:pt x="112" y="160"/>
                  </a:lnTo>
                  <a:lnTo>
                    <a:pt x="108" y="162"/>
                  </a:lnTo>
                  <a:lnTo>
                    <a:pt x="104" y="166"/>
                  </a:lnTo>
                  <a:lnTo>
                    <a:pt x="96" y="166"/>
                  </a:lnTo>
                  <a:lnTo>
                    <a:pt x="88" y="166"/>
                  </a:lnTo>
                  <a:lnTo>
                    <a:pt x="76" y="164"/>
                  </a:lnTo>
                  <a:lnTo>
                    <a:pt x="64" y="162"/>
                  </a:lnTo>
                  <a:lnTo>
                    <a:pt x="64" y="162"/>
                  </a:lnTo>
                  <a:lnTo>
                    <a:pt x="50" y="156"/>
                  </a:lnTo>
                  <a:lnTo>
                    <a:pt x="38" y="148"/>
                  </a:lnTo>
                  <a:lnTo>
                    <a:pt x="28" y="140"/>
                  </a:lnTo>
                  <a:lnTo>
                    <a:pt x="20" y="132"/>
                  </a:lnTo>
                  <a:lnTo>
                    <a:pt x="8" y="118"/>
                  </a:lnTo>
                  <a:lnTo>
                    <a:pt x="4" y="112"/>
                  </a:lnTo>
                  <a:lnTo>
                    <a:pt x="4" y="112"/>
                  </a:lnTo>
                  <a:lnTo>
                    <a:pt x="4" y="84"/>
                  </a:lnTo>
                  <a:lnTo>
                    <a:pt x="2" y="58"/>
                  </a:lnTo>
                  <a:lnTo>
                    <a:pt x="0" y="28"/>
                  </a:lnTo>
                  <a:lnTo>
                    <a:pt x="34" y="0"/>
                  </a:lnTo>
                  <a:lnTo>
                    <a:pt x="108" y="42"/>
                  </a:lnTo>
                  <a:close/>
                </a:path>
              </a:pathLst>
            </a:custGeom>
            <a:solidFill>
              <a:srgbClr val="D7622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8" name="Freeform 24"/>
            <p:cNvSpPr>
              <a:spLocks/>
            </p:cNvSpPr>
            <p:nvPr/>
          </p:nvSpPr>
          <p:spPr bwMode="auto">
            <a:xfrm>
              <a:off x="2815" y="1977"/>
              <a:ext cx="134" cy="186"/>
            </a:xfrm>
            <a:custGeom>
              <a:avLst/>
              <a:gdLst/>
              <a:ahLst/>
              <a:cxnLst>
                <a:cxn ang="0">
                  <a:pos x="130" y="12"/>
                </a:cxn>
                <a:cxn ang="0">
                  <a:pos x="130" y="12"/>
                </a:cxn>
                <a:cxn ang="0">
                  <a:pos x="132" y="28"/>
                </a:cxn>
                <a:cxn ang="0">
                  <a:pos x="134" y="68"/>
                </a:cxn>
                <a:cxn ang="0">
                  <a:pos x="134" y="92"/>
                </a:cxn>
                <a:cxn ang="0">
                  <a:pos x="134" y="120"/>
                </a:cxn>
                <a:cxn ang="0">
                  <a:pos x="130" y="148"/>
                </a:cxn>
                <a:cxn ang="0">
                  <a:pos x="124" y="174"/>
                </a:cxn>
                <a:cxn ang="0">
                  <a:pos x="124" y="174"/>
                </a:cxn>
                <a:cxn ang="0">
                  <a:pos x="122" y="176"/>
                </a:cxn>
                <a:cxn ang="0">
                  <a:pos x="112" y="182"/>
                </a:cxn>
                <a:cxn ang="0">
                  <a:pos x="106" y="184"/>
                </a:cxn>
                <a:cxn ang="0">
                  <a:pos x="96" y="186"/>
                </a:cxn>
                <a:cxn ang="0">
                  <a:pos x="84" y="186"/>
                </a:cxn>
                <a:cxn ang="0">
                  <a:pos x="68" y="186"/>
                </a:cxn>
                <a:cxn ang="0">
                  <a:pos x="68" y="186"/>
                </a:cxn>
                <a:cxn ang="0">
                  <a:pos x="60" y="184"/>
                </a:cxn>
                <a:cxn ang="0">
                  <a:pos x="50" y="180"/>
                </a:cxn>
                <a:cxn ang="0">
                  <a:pos x="30" y="168"/>
                </a:cxn>
                <a:cxn ang="0">
                  <a:pos x="16" y="156"/>
                </a:cxn>
                <a:cxn ang="0">
                  <a:pos x="12" y="150"/>
                </a:cxn>
                <a:cxn ang="0">
                  <a:pos x="12" y="150"/>
                </a:cxn>
                <a:cxn ang="0">
                  <a:pos x="8" y="144"/>
                </a:cxn>
                <a:cxn ang="0">
                  <a:pos x="4" y="126"/>
                </a:cxn>
                <a:cxn ang="0">
                  <a:pos x="2" y="110"/>
                </a:cxn>
                <a:cxn ang="0">
                  <a:pos x="0" y="90"/>
                </a:cxn>
                <a:cxn ang="0">
                  <a:pos x="0" y="64"/>
                </a:cxn>
                <a:cxn ang="0">
                  <a:pos x="2" y="34"/>
                </a:cxn>
                <a:cxn ang="0">
                  <a:pos x="2" y="34"/>
                </a:cxn>
                <a:cxn ang="0">
                  <a:pos x="2" y="30"/>
                </a:cxn>
                <a:cxn ang="0">
                  <a:pos x="6" y="28"/>
                </a:cxn>
                <a:cxn ang="0">
                  <a:pos x="20" y="20"/>
                </a:cxn>
                <a:cxn ang="0">
                  <a:pos x="40" y="12"/>
                </a:cxn>
                <a:cxn ang="0">
                  <a:pos x="62" y="6"/>
                </a:cxn>
                <a:cxn ang="0">
                  <a:pos x="84" y="2"/>
                </a:cxn>
                <a:cxn ang="0">
                  <a:pos x="106" y="0"/>
                </a:cxn>
                <a:cxn ang="0">
                  <a:pos x="114" y="2"/>
                </a:cxn>
                <a:cxn ang="0">
                  <a:pos x="122" y="4"/>
                </a:cxn>
                <a:cxn ang="0">
                  <a:pos x="128" y="8"/>
                </a:cxn>
                <a:cxn ang="0">
                  <a:pos x="130" y="12"/>
                </a:cxn>
                <a:cxn ang="0">
                  <a:pos x="130" y="12"/>
                </a:cxn>
              </a:cxnLst>
              <a:rect l="0" t="0" r="r" b="b"/>
              <a:pathLst>
                <a:path w="134" h="186">
                  <a:moveTo>
                    <a:pt x="130" y="12"/>
                  </a:moveTo>
                  <a:lnTo>
                    <a:pt x="130" y="12"/>
                  </a:lnTo>
                  <a:lnTo>
                    <a:pt x="132" y="28"/>
                  </a:lnTo>
                  <a:lnTo>
                    <a:pt x="134" y="68"/>
                  </a:lnTo>
                  <a:lnTo>
                    <a:pt x="134" y="92"/>
                  </a:lnTo>
                  <a:lnTo>
                    <a:pt x="134" y="120"/>
                  </a:lnTo>
                  <a:lnTo>
                    <a:pt x="130" y="148"/>
                  </a:lnTo>
                  <a:lnTo>
                    <a:pt x="124" y="174"/>
                  </a:lnTo>
                  <a:lnTo>
                    <a:pt x="124" y="174"/>
                  </a:lnTo>
                  <a:lnTo>
                    <a:pt x="122" y="176"/>
                  </a:lnTo>
                  <a:lnTo>
                    <a:pt x="112" y="182"/>
                  </a:lnTo>
                  <a:lnTo>
                    <a:pt x="106" y="184"/>
                  </a:lnTo>
                  <a:lnTo>
                    <a:pt x="96" y="186"/>
                  </a:lnTo>
                  <a:lnTo>
                    <a:pt x="84" y="186"/>
                  </a:lnTo>
                  <a:lnTo>
                    <a:pt x="68" y="186"/>
                  </a:lnTo>
                  <a:lnTo>
                    <a:pt x="68" y="186"/>
                  </a:lnTo>
                  <a:lnTo>
                    <a:pt x="60" y="184"/>
                  </a:lnTo>
                  <a:lnTo>
                    <a:pt x="50" y="180"/>
                  </a:lnTo>
                  <a:lnTo>
                    <a:pt x="30" y="168"/>
                  </a:lnTo>
                  <a:lnTo>
                    <a:pt x="16" y="156"/>
                  </a:lnTo>
                  <a:lnTo>
                    <a:pt x="12" y="150"/>
                  </a:lnTo>
                  <a:lnTo>
                    <a:pt x="12" y="150"/>
                  </a:lnTo>
                  <a:lnTo>
                    <a:pt x="8" y="144"/>
                  </a:lnTo>
                  <a:lnTo>
                    <a:pt x="4" y="126"/>
                  </a:lnTo>
                  <a:lnTo>
                    <a:pt x="2" y="110"/>
                  </a:lnTo>
                  <a:lnTo>
                    <a:pt x="0" y="90"/>
                  </a:lnTo>
                  <a:lnTo>
                    <a:pt x="0" y="64"/>
                  </a:lnTo>
                  <a:lnTo>
                    <a:pt x="2" y="34"/>
                  </a:lnTo>
                  <a:lnTo>
                    <a:pt x="2" y="34"/>
                  </a:lnTo>
                  <a:lnTo>
                    <a:pt x="2" y="30"/>
                  </a:lnTo>
                  <a:lnTo>
                    <a:pt x="6" y="28"/>
                  </a:lnTo>
                  <a:lnTo>
                    <a:pt x="20" y="20"/>
                  </a:lnTo>
                  <a:lnTo>
                    <a:pt x="40" y="12"/>
                  </a:lnTo>
                  <a:lnTo>
                    <a:pt x="62" y="6"/>
                  </a:lnTo>
                  <a:lnTo>
                    <a:pt x="84" y="2"/>
                  </a:lnTo>
                  <a:lnTo>
                    <a:pt x="106" y="0"/>
                  </a:lnTo>
                  <a:lnTo>
                    <a:pt x="114" y="2"/>
                  </a:lnTo>
                  <a:lnTo>
                    <a:pt x="122" y="4"/>
                  </a:lnTo>
                  <a:lnTo>
                    <a:pt x="128" y="8"/>
                  </a:lnTo>
                  <a:lnTo>
                    <a:pt x="130" y="12"/>
                  </a:lnTo>
                  <a:lnTo>
                    <a:pt x="130" y="12"/>
                  </a:lnTo>
                  <a:close/>
                </a:path>
              </a:pathLst>
            </a:custGeom>
            <a:solidFill>
              <a:srgbClr val="E0875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9" name="Freeform 25"/>
            <p:cNvSpPr>
              <a:spLocks/>
            </p:cNvSpPr>
            <p:nvPr/>
          </p:nvSpPr>
          <p:spPr bwMode="auto">
            <a:xfrm>
              <a:off x="2845" y="2017"/>
              <a:ext cx="60" cy="32"/>
            </a:xfrm>
            <a:custGeom>
              <a:avLst/>
              <a:gdLst/>
              <a:ahLst/>
              <a:cxnLst>
                <a:cxn ang="0">
                  <a:pos x="60" y="12"/>
                </a:cxn>
                <a:cxn ang="0">
                  <a:pos x="60" y="12"/>
                </a:cxn>
                <a:cxn ang="0">
                  <a:pos x="48" y="12"/>
                </a:cxn>
                <a:cxn ang="0">
                  <a:pos x="36" y="12"/>
                </a:cxn>
                <a:cxn ang="0">
                  <a:pos x="24" y="14"/>
                </a:cxn>
                <a:cxn ang="0">
                  <a:pos x="24" y="14"/>
                </a:cxn>
                <a:cxn ang="0">
                  <a:pos x="14" y="18"/>
                </a:cxn>
                <a:cxn ang="0">
                  <a:pos x="8" y="24"/>
                </a:cxn>
                <a:cxn ang="0">
                  <a:pos x="0" y="32"/>
                </a:cxn>
                <a:cxn ang="0">
                  <a:pos x="0" y="32"/>
                </a:cxn>
                <a:cxn ang="0">
                  <a:pos x="2" y="22"/>
                </a:cxn>
                <a:cxn ang="0">
                  <a:pos x="6" y="14"/>
                </a:cxn>
                <a:cxn ang="0">
                  <a:pos x="16" y="4"/>
                </a:cxn>
                <a:cxn ang="0">
                  <a:pos x="16" y="4"/>
                </a:cxn>
                <a:cxn ang="0">
                  <a:pos x="22" y="2"/>
                </a:cxn>
                <a:cxn ang="0">
                  <a:pos x="28" y="0"/>
                </a:cxn>
                <a:cxn ang="0">
                  <a:pos x="34" y="0"/>
                </a:cxn>
                <a:cxn ang="0">
                  <a:pos x="42" y="2"/>
                </a:cxn>
                <a:cxn ang="0">
                  <a:pos x="54" y="6"/>
                </a:cxn>
                <a:cxn ang="0">
                  <a:pos x="58" y="10"/>
                </a:cxn>
                <a:cxn ang="0">
                  <a:pos x="60" y="12"/>
                </a:cxn>
                <a:cxn ang="0">
                  <a:pos x="60" y="12"/>
                </a:cxn>
              </a:cxnLst>
              <a:rect l="0" t="0" r="r" b="b"/>
              <a:pathLst>
                <a:path w="60" h="32">
                  <a:moveTo>
                    <a:pt x="60" y="12"/>
                  </a:moveTo>
                  <a:lnTo>
                    <a:pt x="60" y="12"/>
                  </a:lnTo>
                  <a:lnTo>
                    <a:pt x="48" y="12"/>
                  </a:lnTo>
                  <a:lnTo>
                    <a:pt x="36" y="12"/>
                  </a:lnTo>
                  <a:lnTo>
                    <a:pt x="24" y="14"/>
                  </a:lnTo>
                  <a:lnTo>
                    <a:pt x="24" y="14"/>
                  </a:lnTo>
                  <a:lnTo>
                    <a:pt x="14" y="18"/>
                  </a:lnTo>
                  <a:lnTo>
                    <a:pt x="8" y="24"/>
                  </a:lnTo>
                  <a:lnTo>
                    <a:pt x="0" y="32"/>
                  </a:lnTo>
                  <a:lnTo>
                    <a:pt x="0" y="32"/>
                  </a:lnTo>
                  <a:lnTo>
                    <a:pt x="2" y="22"/>
                  </a:lnTo>
                  <a:lnTo>
                    <a:pt x="6" y="14"/>
                  </a:lnTo>
                  <a:lnTo>
                    <a:pt x="16" y="4"/>
                  </a:lnTo>
                  <a:lnTo>
                    <a:pt x="16" y="4"/>
                  </a:lnTo>
                  <a:lnTo>
                    <a:pt x="22" y="2"/>
                  </a:lnTo>
                  <a:lnTo>
                    <a:pt x="28" y="0"/>
                  </a:lnTo>
                  <a:lnTo>
                    <a:pt x="34" y="0"/>
                  </a:lnTo>
                  <a:lnTo>
                    <a:pt x="42" y="2"/>
                  </a:lnTo>
                  <a:lnTo>
                    <a:pt x="54" y="6"/>
                  </a:lnTo>
                  <a:lnTo>
                    <a:pt x="58" y="10"/>
                  </a:lnTo>
                  <a:lnTo>
                    <a:pt x="60" y="12"/>
                  </a:lnTo>
                  <a:lnTo>
                    <a:pt x="60" y="12"/>
                  </a:lnTo>
                  <a:close/>
                </a:path>
              </a:pathLst>
            </a:custGeom>
            <a:solidFill>
              <a:srgbClr val="7A1F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0" name="Freeform 26"/>
            <p:cNvSpPr>
              <a:spLocks/>
            </p:cNvSpPr>
            <p:nvPr/>
          </p:nvSpPr>
          <p:spPr bwMode="auto">
            <a:xfrm>
              <a:off x="2921" y="2007"/>
              <a:ext cx="30" cy="24"/>
            </a:xfrm>
            <a:custGeom>
              <a:avLst/>
              <a:gdLst/>
              <a:ahLst/>
              <a:cxnLst>
                <a:cxn ang="0">
                  <a:pos x="26" y="24"/>
                </a:cxn>
                <a:cxn ang="0">
                  <a:pos x="26" y="24"/>
                </a:cxn>
                <a:cxn ang="0">
                  <a:pos x="24" y="18"/>
                </a:cxn>
                <a:cxn ang="0">
                  <a:pos x="22" y="16"/>
                </a:cxn>
                <a:cxn ang="0">
                  <a:pos x="16" y="12"/>
                </a:cxn>
                <a:cxn ang="0">
                  <a:pos x="16" y="12"/>
                </a:cxn>
                <a:cxn ang="0">
                  <a:pos x="10" y="14"/>
                </a:cxn>
                <a:cxn ang="0">
                  <a:pos x="4" y="16"/>
                </a:cxn>
                <a:cxn ang="0">
                  <a:pos x="0" y="22"/>
                </a:cxn>
                <a:cxn ang="0">
                  <a:pos x="0" y="22"/>
                </a:cxn>
                <a:cxn ang="0">
                  <a:pos x="2" y="14"/>
                </a:cxn>
                <a:cxn ang="0">
                  <a:pos x="4" y="6"/>
                </a:cxn>
                <a:cxn ang="0">
                  <a:pos x="10" y="2"/>
                </a:cxn>
                <a:cxn ang="0">
                  <a:pos x="10" y="2"/>
                </a:cxn>
                <a:cxn ang="0">
                  <a:pos x="14" y="0"/>
                </a:cxn>
                <a:cxn ang="0">
                  <a:pos x="20" y="2"/>
                </a:cxn>
                <a:cxn ang="0">
                  <a:pos x="24" y="4"/>
                </a:cxn>
                <a:cxn ang="0">
                  <a:pos x="26" y="6"/>
                </a:cxn>
                <a:cxn ang="0">
                  <a:pos x="30" y="10"/>
                </a:cxn>
                <a:cxn ang="0">
                  <a:pos x="30" y="14"/>
                </a:cxn>
                <a:cxn ang="0">
                  <a:pos x="30" y="18"/>
                </a:cxn>
                <a:cxn ang="0">
                  <a:pos x="26" y="24"/>
                </a:cxn>
                <a:cxn ang="0">
                  <a:pos x="26" y="24"/>
                </a:cxn>
              </a:cxnLst>
              <a:rect l="0" t="0" r="r" b="b"/>
              <a:pathLst>
                <a:path w="30" h="24">
                  <a:moveTo>
                    <a:pt x="26" y="24"/>
                  </a:moveTo>
                  <a:lnTo>
                    <a:pt x="26" y="24"/>
                  </a:lnTo>
                  <a:lnTo>
                    <a:pt x="24" y="18"/>
                  </a:lnTo>
                  <a:lnTo>
                    <a:pt x="22" y="16"/>
                  </a:lnTo>
                  <a:lnTo>
                    <a:pt x="16" y="12"/>
                  </a:lnTo>
                  <a:lnTo>
                    <a:pt x="16" y="12"/>
                  </a:lnTo>
                  <a:lnTo>
                    <a:pt x="10" y="14"/>
                  </a:lnTo>
                  <a:lnTo>
                    <a:pt x="4" y="16"/>
                  </a:lnTo>
                  <a:lnTo>
                    <a:pt x="0" y="22"/>
                  </a:lnTo>
                  <a:lnTo>
                    <a:pt x="0" y="22"/>
                  </a:lnTo>
                  <a:lnTo>
                    <a:pt x="2" y="14"/>
                  </a:lnTo>
                  <a:lnTo>
                    <a:pt x="4" y="6"/>
                  </a:lnTo>
                  <a:lnTo>
                    <a:pt x="10" y="2"/>
                  </a:lnTo>
                  <a:lnTo>
                    <a:pt x="10" y="2"/>
                  </a:lnTo>
                  <a:lnTo>
                    <a:pt x="14" y="0"/>
                  </a:lnTo>
                  <a:lnTo>
                    <a:pt x="20" y="2"/>
                  </a:lnTo>
                  <a:lnTo>
                    <a:pt x="24" y="4"/>
                  </a:lnTo>
                  <a:lnTo>
                    <a:pt x="26" y="6"/>
                  </a:lnTo>
                  <a:lnTo>
                    <a:pt x="30" y="10"/>
                  </a:lnTo>
                  <a:lnTo>
                    <a:pt x="30" y="14"/>
                  </a:lnTo>
                  <a:lnTo>
                    <a:pt x="30" y="18"/>
                  </a:lnTo>
                  <a:lnTo>
                    <a:pt x="26" y="24"/>
                  </a:lnTo>
                  <a:lnTo>
                    <a:pt x="26" y="24"/>
                  </a:lnTo>
                  <a:close/>
                </a:path>
              </a:pathLst>
            </a:custGeom>
            <a:solidFill>
              <a:srgbClr val="7A1F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1" name="Freeform 27"/>
            <p:cNvSpPr>
              <a:spLocks/>
            </p:cNvSpPr>
            <p:nvPr/>
          </p:nvSpPr>
          <p:spPr bwMode="auto">
            <a:xfrm>
              <a:off x="2789" y="2057"/>
              <a:ext cx="32" cy="50"/>
            </a:xfrm>
            <a:custGeom>
              <a:avLst/>
              <a:gdLst/>
              <a:ahLst/>
              <a:cxnLst>
                <a:cxn ang="0">
                  <a:pos x="24" y="16"/>
                </a:cxn>
                <a:cxn ang="0">
                  <a:pos x="24" y="16"/>
                </a:cxn>
                <a:cxn ang="0">
                  <a:pos x="24" y="14"/>
                </a:cxn>
                <a:cxn ang="0">
                  <a:pos x="22" y="8"/>
                </a:cxn>
                <a:cxn ang="0">
                  <a:pos x="22" y="4"/>
                </a:cxn>
                <a:cxn ang="0">
                  <a:pos x="18" y="2"/>
                </a:cxn>
                <a:cxn ang="0">
                  <a:pos x="14" y="0"/>
                </a:cxn>
                <a:cxn ang="0">
                  <a:pos x="8" y="0"/>
                </a:cxn>
                <a:cxn ang="0">
                  <a:pos x="8" y="0"/>
                </a:cxn>
                <a:cxn ang="0">
                  <a:pos x="4" y="0"/>
                </a:cxn>
                <a:cxn ang="0">
                  <a:pos x="2" y="2"/>
                </a:cxn>
                <a:cxn ang="0">
                  <a:pos x="0" y="8"/>
                </a:cxn>
                <a:cxn ang="0">
                  <a:pos x="0" y="18"/>
                </a:cxn>
                <a:cxn ang="0">
                  <a:pos x="2" y="26"/>
                </a:cxn>
                <a:cxn ang="0">
                  <a:pos x="8" y="36"/>
                </a:cxn>
                <a:cxn ang="0">
                  <a:pos x="14" y="44"/>
                </a:cxn>
                <a:cxn ang="0">
                  <a:pos x="22" y="48"/>
                </a:cxn>
                <a:cxn ang="0">
                  <a:pos x="30" y="50"/>
                </a:cxn>
                <a:cxn ang="0">
                  <a:pos x="30" y="50"/>
                </a:cxn>
                <a:cxn ang="0">
                  <a:pos x="32" y="48"/>
                </a:cxn>
                <a:cxn ang="0">
                  <a:pos x="32" y="40"/>
                </a:cxn>
                <a:cxn ang="0">
                  <a:pos x="30" y="30"/>
                </a:cxn>
                <a:cxn ang="0">
                  <a:pos x="24" y="16"/>
                </a:cxn>
                <a:cxn ang="0">
                  <a:pos x="24" y="16"/>
                </a:cxn>
              </a:cxnLst>
              <a:rect l="0" t="0" r="r" b="b"/>
              <a:pathLst>
                <a:path w="32" h="50">
                  <a:moveTo>
                    <a:pt x="24" y="16"/>
                  </a:moveTo>
                  <a:lnTo>
                    <a:pt x="24" y="16"/>
                  </a:lnTo>
                  <a:lnTo>
                    <a:pt x="24" y="14"/>
                  </a:lnTo>
                  <a:lnTo>
                    <a:pt x="22" y="8"/>
                  </a:lnTo>
                  <a:lnTo>
                    <a:pt x="22" y="4"/>
                  </a:lnTo>
                  <a:lnTo>
                    <a:pt x="18" y="2"/>
                  </a:lnTo>
                  <a:lnTo>
                    <a:pt x="14" y="0"/>
                  </a:lnTo>
                  <a:lnTo>
                    <a:pt x="8" y="0"/>
                  </a:lnTo>
                  <a:lnTo>
                    <a:pt x="8" y="0"/>
                  </a:lnTo>
                  <a:lnTo>
                    <a:pt x="4" y="0"/>
                  </a:lnTo>
                  <a:lnTo>
                    <a:pt x="2" y="2"/>
                  </a:lnTo>
                  <a:lnTo>
                    <a:pt x="0" y="8"/>
                  </a:lnTo>
                  <a:lnTo>
                    <a:pt x="0" y="18"/>
                  </a:lnTo>
                  <a:lnTo>
                    <a:pt x="2" y="26"/>
                  </a:lnTo>
                  <a:lnTo>
                    <a:pt x="8" y="36"/>
                  </a:lnTo>
                  <a:lnTo>
                    <a:pt x="14" y="44"/>
                  </a:lnTo>
                  <a:lnTo>
                    <a:pt x="22" y="48"/>
                  </a:lnTo>
                  <a:lnTo>
                    <a:pt x="30" y="50"/>
                  </a:lnTo>
                  <a:lnTo>
                    <a:pt x="30" y="50"/>
                  </a:lnTo>
                  <a:lnTo>
                    <a:pt x="32" y="48"/>
                  </a:lnTo>
                  <a:lnTo>
                    <a:pt x="32" y="40"/>
                  </a:lnTo>
                  <a:lnTo>
                    <a:pt x="30" y="30"/>
                  </a:lnTo>
                  <a:lnTo>
                    <a:pt x="24" y="16"/>
                  </a:lnTo>
                  <a:lnTo>
                    <a:pt x="24" y="16"/>
                  </a:lnTo>
                  <a:close/>
                </a:path>
              </a:pathLst>
            </a:custGeom>
            <a:solidFill>
              <a:srgbClr val="E0875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2" name="Freeform 28"/>
            <p:cNvSpPr>
              <a:spLocks/>
            </p:cNvSpPr>
            <p:nvPr/>
          </p:nvSpPr>
          <p:spPr bwMode="auto">
            <a:xfrm>
              <a:off x="2781" y="1977"/>
              <a:ext cx="82" cy="112"/>
            </a:xfrm>
            <a:custGeom>
              <a:avLst/>
              <a:gdLst/>
              <a:ahLst/>
              <a:cxnLst>
                <a:cxn ang="0">
                  <a:pos x="78" y="0"/>
                </a:cxn>
                <a:cxn ang="0">
                  <a:pos x="78" y="0"/>
                </a:cxn>
                <a:cxn ang="0">
                  <a:pos x="80" y="2"/>
                </a:cxn>
                <a:cxn ang="0">
                  <a:pos x="82" y="8"/>
                </a:cxn>
                <a:cxn ang="0">
                  <a:pos x="80" y="14"/>
                </a:cxn>
                <a:cxn ang="0">
                  <a:pos x="76" y="18"/>
                </a:cxn>
                <a:cxn ang="0">
                  <a:pos x="72" y="22"/>
                </a:cxn>
                <a:cxn ang="0">
                  <a:pos x="72" y="22"/>
                </a:cxn>
                <a:cxn ang="0">
                  <a:pos x="60" y="32"/>
                </a:cxn>
                <a:cxn ang="0">
                  <a:pos x="50" y="42"/>
                </a:cxn>
                <a:cxn ang="0">
                  <a:pos x="46" y="48"/>
                </a:cxn>
                <a:cxn ang="0">
                  <a:pos x="42" y="54"/>
                </a:cxn>
                <a:cxn ang="0">
                  <a:pos x="40" y="62"/>
                </a:cxn>
                <a:cxn ang="0">
                  <a:pos x="40" y="70"/>
                </a:cxn>
                <a:cxn ang="0">
                  <a:pos x="40" y="70"/>
                </a:cxn>
                <a:cxn ang="0">
                  <a:pos x="40" y="86"/>
                </a:cxn>
                <a:cxn ang="0">
                  <a:pos x="40" y="100"/>
                </a:cxn>
                <a:cxn ang="0">
                  <a:pos x="42" y="112"/>
                </a:cxn>
                <a:cxn ang="0">
                  <a:pos x="30" y="100"/>
                </a:cxn>
                <a:cxn ang="0">
                  <a:pos x="30" y="100"/>
                </a:cxn>
                <a:cxn ang="0">
                  <a:pos x="30" y="96"/>
                </a:cxn>
                <a:cxn ang="0">
                  <a:pos x="30" y="88"/>
                </a:cxn>
                <a:cxn ang="0">
                  <a:pos x="28" y="82"/>
                </a:cxn>
                <a:cxn ang="0">
                  <a:pos x="26" y="78"/>
                </a:cxn>
                <a:cxn ang="0">
                  <a:pos x="24" y="74"/>
                </a:cxn>
                <a:cxn ang="0">
                  <a:pos x="18" y="72"/>
                </a:cxn>
                <a:cxn ang="0">
                  <a:pos x="18" y="72"/>
                </a:cxn>
                <a:cxn ang="0">
                  <a:pos x="8" y="68"/>
                </a:cxn>
                <a:cxn ang="0">
                  <a:pos x="4" y="66"/>
                </a:cxn>
                <a:cxn ang="0">
                  <a:pos x="2" y="62"/>
                </a:cxn>
                <a:cxn ang="0">
                  <a:pos x="0" y="58"/>
                </a:cxn>
                <a:cxn ang="0">
                  <a:pos x="0" y="54"/>
                </a:cxn>
                <a:cxn ang="0">
                  <a:pos x="2" y="50"/>
                </a:cxn>
                <a:cxn ang="0">
                  <a:pos x="6" y="44"/>
                </a:cxn>
                <a:cxn ang="0">
                  <a:pos x="6" y="44"/>
                </a:cxn>
                <a:cxn ang="0">
                  <a:pos x="22" y="30"/>
                </a:cxn>
                <a:cxn ang="0">
                  <a:pos x="42" y="16"/>
                </a:cxn>
                <a:cxn ang="0">
                  <a:pos x="62" y="4"/>
                </a:cxn>
                <a:cxn ang="0">
                  <a:pos x="72" y="2"/>
                </a:cxn>
                <a:cxn ang="0">
                  <a:pos x="78" y="0"/>
                </a:cxn>
                <a:cxn ang="0">
                  <a:pos x="78" y="0"/>
                </a:cxn>
              </a:cxnLst>
              <a:rect l="0" t="0" r="r" b="b"/>
              <a:pathLst>
                <a:path w="82" h="112">
                  <a:moveTo>
                    <a:pt x="78" y="0"/>
                  </a:moveTo>
                  <a:lnTo>
                    <a:pt x="78" y="0"/>
                  </a:lnTo>
                  <a:lnTo>
                    <a:pt x="80" y="2"/>
                  </a:lnTo>
                  <a:lnTo>
                    <a:pt x="82" y="8"/>
                  </a:lnTo>
                  <a:lnTo>
                    <a:pt x="80" y="14"/>
                  </a:lnTo>
                  <a:lnTo>
                    <a:pt x="76" y="18"/>
                  </a:lnTo>
                  <a:lnTo>
                    <a:pt x="72" y="22"/>
                  </a:lnTo>
                  <a:lnTo>
                    <a:pt x="72" y="22"/>
                  </a:lnTo>
                  <a:lnTo>
                    <a:pt x="60" y="32"/>
                  </a:lnTo>
                  <a:lnTo>
                    <a:pt x="50" y="42"/>
                  </a:lnTo>
                  <a:lnTo>
                    <a:pt x="46" y="48"/>
                  </a:lnTo>
                  <a:lnTo>
                    <a:pt x="42" y="54"/>
                  </a:lnTo>
                  <a:lnTo>
                    <a:pt x="40" y="62"/>
                  </a:lnTo>
                  <a:lnTo>
                    <a:pt x="40" y="70"/>
                  </a:lnTo>
                  <a:lnTo>
                    <a:pt x="40" y="70"/>
                  </a:lnTo>
                  <a:lnTo>
                    <a:pt x="40" y="86"/>
                  </a:lnTo>
                  <a:lnTo>
                    <a:pt x="40" y="100"/>
                  </a:lnTo>
                  <a:lnTo>
                    <a:pt x="42" y="112"/>
                  </a:lnTo>
                  <a:lnTo>
                    <a:pt x="30" y="100"/>
                  </a:lnTo>
                  <a:lnTo>
                    <a:pt x="30" y="100"/>
                  </a:lnTo>
                  <a:lnTo>
                    <a:pt x="30" y="96"/>
                  </a:lnTo>
                  <a:lnTo>
                    <a:pt x="30" y="88"/>
                  </a:lnTo>
                  <a:lnTo>
                    <a:pt x="28" y="82"/>
                  </a:lnTo>
                  <a:lnTo>
                    <a:pt x="26" y="78"/>
                  </a:lnTo>
                  <a:lnTo>
                    <a:pt x="24" y="74"/>
                  </a:lnTo>
                  <a:lnTo>
                    <a:pt x="18" y="72"/>
                  </a:lnTo>
                  <a:lnTo>
                    <a:pt x="18" y="72"/>
                  </a:lnTo>
                  <a:lnTo>
                    <a:pt x="8" y="68"/>
                  </a:lnTo>
                  <a:lnTo>
                    <a:pt x="4" y="66"/>
                  </a:lnTo>
                  <a:lnTo>
                    <a:pt x="2" y="62"/>
                  </a:lnTo>
                  <a:lnTo>
                    <a:pt x="0" y="58"/>
                  </a:lnTo>
                  <a:lnTo>
                    <a:pt x="0" y="54"/>
                  </a:lnTo>
                  <a:lnTo>
                    <a:pt x="2" y="50"/>
                  </a:lnTo>
                  <a:lnTo>
                    <a:pt x="6" y="44"/>
                  </a:lnTo>
                  <a:lnTo>
                    <a:pt x="6" y="44"/>
                  </a:lnTo>
                  <a:lnTo>
                    <a:pt x="22" y="30"/>
                  </a:lnTo>
                  <a:lnTo>
                    <a:pt x="42" y="16"/>
                  </a:lnTo>
                  <a:lnTo>
                    <a:pt x="62" y="4"/>
                  </a:lnTo>
                  <a:lnTo>
                    <a:pt x="72" y="2"/>
                  </a:lnTo>
                  <a:lnTo>
                    <a:pt x="78" y="0"/>
                  </a:lnTo>
                  <a:lnTo>
                    <a:pt x="78" y="0"/>
                  </a:lnTo>
                  <a:close/>
                </a:path>
              </a:pathLst>
            </a:custGeom>
            <a:solidFill>
              <a:srgbClr val="7A1F0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3" name="Freeform 29"/>
            <p:cNvSpPr>
              <a:spLocks/>
            </p:cNvSpPr>
            <p:nvPr/>
          </p:nvSpPr>
          <p:spPr bwMode="auto">
            <a:xfrm>
              <a:off x="2863" y="2047"/>
              <a:ext cx="30" cy="12"/>
            </a:xfrm>
            <a:custGeom>
              <a:avLst/>
              <a:gdLst/>
              <a:ahLst/>
              <a:cxnLst>
                <a:cxn ang="0">
                  <a:pos x="0" y="12"/>
                </a:cxn>
                <a:cxn ang="0">
                  <a:pos x="0" y="12"/>
                </a:cxn>
                <a:cxn ang="0">
                  <a:pos x="2" y="10"/>
                </a:cxn>
                <a:cxn ang="0">
                  <a:pos x="8" y="8"/>
                </a:cxn>
                <a:cxn ang="0">
                  <a:pos x="18" y="6"/>
                </a:cxn>
                <a:cxn ang="0">
                  <a:pos x="24" y="6"/>
                </a:cxn>
                <a:cxn ang="0">
                  <a:pos x="30" y="8"/>
                </a:cxn>
                <a:cxn ang="0">
                  <a:pos x="30" y="8"/>
                </a:cxn>
                <a:cxn ang="0">
                  <a:pos x="28" y="6"/>
                </a:cxn>
                <a:cxn ang="0">
                  <a:pos x="20" y="2"/>
                </a:cxn>
                <a:cxn ang="0">
                  <a:pos x="16" y="0"/>
                </a:cxn>
                <a:cxn ang="0">
                  <a:pos x="10" y="2"/>
                </a:cxn>
                <a:cxn ang="0">
                  <a:pos x="6" y="6"/>
                </a:cxn>
                <a:cxn ang="0">
                  <a:pos x="0" y="12"/>
                </a:cxn>
                <a:cxn ang="0">
                  <a:pos x="0" y="12"/>
                </a:cxn>
              </a:cxnLst>
              <a:rect l="0" t="0" r="r" b="b"/>
              <a:pathLst>
                <a:path w="30" h="12">
                  <a:moveTo>
                    <a:pt x="0" y="12"/>
                  </a:moveTo>
                  <a:lnTo>
                    <a:pt x="0" y="12"/>
                  </a:lnTo>
                  <a:lnTo>
                    <a:pt x="2" y="10"/>
                  </a:lnTo>
                  <a:lnTo>
                    <a:pt x="8" y="8"/>
                  </a:lnTo>
                  <a:lnTo>
                    <a:pt x="18" y="6"/>
                  </a:lnTo>
                  <a:lnTo>
                    <a:pt x="24" y="6"/>
                  </a:lnTo>
                  <a:lnTo>
                    <a:pt x="30" y="8"/>
                  </a:lnTo>
                  <a:lnTo>
                    <a:pt x="30" y="8"/>
                  </a:lnTo>
                  <a:lnTo>
                    <a:pt x="28" y="6"/>
                  </a:lnTo>
                  <a:lnTo>
                    <a:pt x="20" y="2"/>
                  </a:lnTo>
                  <a:lnTo>
                    <a:pt x="16" y="0"/>
                  </a:lnTo>
                  <a:lnTo>
                    <a:pt x="10" y="2"/>
                  </a:lnTo>
                  <a:lnTo>
                    <a:pt x="6" y="6"/>
                  </a:lnTo>
                  <a:lnTo>
                    <a:pt x="0" y="12"/>
                  </a:lnTo>
                  <a:lnTo>
                    <a:pt x="0" y="12"/>
                  </a:lnTo>
                  <a:close/>
                </a:path>
              </a:pathLst>
            </a:custGeom>
            <a:solidFill>
              <a:srgbClr val="0E03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4" name="Freeform 30"/>
            <p:cNvSpPr>
              <a:spLocks/>
            </p:cNvSpPr>
            <p:nvPr/>
          </p:nvSpPr>
          <p:spPr bwMode="auto">
            <a:xfrm>
              <a:off x="2923" y="2045"/>
              <a:ext cx="20" cy="8"/>
            </a:xfrm>
            <a:custGeom>
              <a:avLst/>
              <a:gdLst/>
              <a:ahLst/>
              <a:cxnLst>
                <a:cxn ang="0">
                  <a:pos x="20" y="8"/>
                </a:cxn>
                <a:cxn ang="0">
                  <a:pos x="20" y="8"/>
                </a:cxn>
                <a:cxn ang="0">
                  <a:pos x="14" y="4"/>
                </a:cxn>
                <a:cxn ang="0">
                  <a:pos x="8" y="4"/>
                </a:cxn>
                <a:cxn ang="0">
                  <a:pos x="4" y="6"/>
                </a:cxn>
                <a:cxn ang="0">
                  <a:pos x="0" y="8"/>
                </a:cxn>
                <a:cxn ang="0">
                  <a:pos x="0" y="8"/>
                </a:cxn>
                <a:cxn ang="0">
                  <a:pos x="2" y="4"/>
                </a:cxn>
                <a:cxn ang="0">
                  <a:pos x="8" y="0"/>
                </a:cxn>
                <a:cxn ang="0">
                  <a:pos x="10" y="0"/>
                </a:cxn>
                <a:cxn ang="0">
                  <a:pos x="14" y="0"/>
                </a:cxn>
                <a:cxn ang="0">
                  <a:pos x="18" y="2"/>
                </a:cxn>
                <a:cxn ang="0">
                  <a:pos x="20" y="8"/>
                </a:cxn>
                <a:cxn ang="0">
                  <a:pos x="20" y="8"/>
                </a:cxn>
              </a:cxnLst>
              <a:rect l="0" t="0" r="r" b="b"/>
              <a:pathLst>
                <a:path w="20" h="8">
                  <a:moveTo>
                    <a:pt x="20" y="8"/>
                  </a:moveTo>
                  <a:lnTo>
                    <a:pt x="20" y="8"/>
                  </a:lnTo>
                  <a:lnTo>
                    <a:pt x="14" y="4"/>
                  </a:lnTo>
                  <a:lnTo>
                    <a:pt x="8" y="4"/>
                  </a:lnTo>
                  <a:lnTo>
                    <a:pt x="4" y="6"/>
                  </a:lnTo>
                  <a:lnTo>
                    <a:pt x="0" y="8"/>
                  </a:lnTo>
                  <a:lnTo>
                    <a:pt x="0" y="8"/>
                  </a:lnTo>
                  <a:lnTo>
                    <a:pt x="2" y="4"/>
                  </a:lnTo>
                  <a:lnTo>
                    <a:pt x="8" y="0"/>
                  </a:lnTo>
                  <a:lnTo>
                    <a:pt x="10" y="0"/>
                  </a:lnTo>
                  <a:lnTo>
                    <a:pt x="14" y="0"/>
                  </a:lnTo>
                  <a:lnTo>
                    <a:pt x="18" y="2"/>
                  </a:lnTo>
                  <a:lnTo>
                    <a:pt x="20" y="8"/>
                  </a:lnTo>
                  <a:lnTo>
                    <a:pt x="20" y="8"/>
                  </a:lnTo>
                  <a:close/>
                </a:path>
              </a:pathLst>
            </a:custGeom>
            <a:solidFill>
              <a:srgbClr val="0E03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5" name="Freeform 31"/>
            <p:cNvSpPr>
              <a:spLocks/>
            </p:cNvSpPr>
            <p:nvPr/>
          </p:nvSpPr>
          <p:spPr bwMode="auto">
            <a:xfrm>
              <a:off x="2885" y="2107"/>
              <a:ext cx="50" cy="10"/>
            </a:xfrm>
            <a:custGeom>
              <a:avLst/>
              <a:gdLst/>
              <a:ahLst/>
              <a:cxnLst>
                <a:cxn ang="0">
                  <a:pos x="50" y="0"/>
                </a:cxn>
                <a:cxn ang="0">
                  <a:pos x="50" y="0"/>
                </a:cxn>
                <a:cxn ang="0">
                  <a:pos x="44" y="6"/>
                </a:cxn>
                <a:cxn ang="0">
                  <a:pos x="38" y="10"/>
                </a:cxn>
                <a:cxn ang="0">
                  <a:pos x="28" y="10"/>
                </a:cxn>
                <a:cxn ang="0">
                  <a:pos x="28" y="10"/>
                </a:cxn>
                <a:cxn ang="0">
                  <a:pos x="8" y="8"/>
                </a:cxn>
                <a:cxn ang="0">
                  <a:pos x="0" y="6"/>
                </a:cxn>
                <a:cxn ang="0">
                  <a:pos x="0" y="6"/>
                </a:cxn>
                <a:cxn ang="0">
                  <a:pos x="20" y="6"/>
                </a:cxn>
                <a:cxn ang="0">
                  <a:pos x="36" y="6"/>
                </a:cxn>
                <a:cxn ang="0">
                  <a:pos x="44" y="4"/>
                </a:cxn>
                <a:cxn ang="0">
                  <a:pos x="50" y="0"/>
                </a:cxn>
                <a:cxn ang="0">
                  <a:pos x="50" y="0"/>
                </a:cxn>
              </a:cxnLst>
              <a:rect l="0" t="0" r="r" b="b"/>
              <a:pathLst>
                <a:path w="50" h="10">
                  <a:moveTo>
                    <a:pt x="50" y="0"/>
                  </a:moveTo>
                  <a:lnTo>
                    <a:pt x="50" y="0"/>
                  </a:lnTo>
                  <a:lnTo>
                    <a:pt x="44" y="6"/>
                  </a:lnTo>
                  <a:lnTo>
                    <a:pt x="38" y="10"/>
                  </a:lnTo>
                  <a:lnTo>
                    <a:pt x="28" y="10"/>
                  </a:lnTo>
                  <a:lnTo>
                    <a:pt x="28" y="10"/>
                  </a:lnTo>
                  <a:lnTo>
                    <a:pt x="8" y="8"/>
                  </a:lnTo>
                  <a:lnTo>
                    <a:pt x="0" y="6"/>
                  </a:lnTo>
                  <a:lnTo>
                    <a:pt x="0" y="6"/>
                  </a:lnTo>
                  <a:lnTo>
                    <a:pt x="20" y="6"/>
                  </a:lnTo>
                  <a:lnTo>
                    <a:pt x="36" y="6"/>
                  </a:lnTo>
                  <a:lnTo>
                    <a:pt x="44" y="4"/>
                  </a:lnTo>
                  <a:lnTo>
                    <a:pt x="50" y="0"/>
                  </a:lnTo>
                  <a:lnTo>
                    <a:pt x="50" y="0"/>
                  </a:lnTo>
                  <a:close/>
                </a:path>
              </a:pathLst>
            </a:custGeom>
            <a:solidFill>
              <a:srgbClr val="D7622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6" name="Freeform 32"/>
            <p:cNvSpPr>
              <a:spLocks/>
            </p:cNvSpPr>
            <p:nvPr/>
          </p:nvSpPr>
          <p:spPr bwMode="auto">
            <a:xfrm>
              <a:off x="2881" y="2109"/>
              <a:ext cx="6" cy="8"/>
            </a:xfrm>
            <a:custGeom>
              <a:avLst/>
              <a:gdLst/>
              <a:ahLst/>
              <a:cxnLst>
                <a:cxn ang="0">
                  <a:pos x="6" y="0"/>
                </a:cxn>
                <a:cxn ang="0">
                  <a:pos x="6" y="0"/>
                </a:cxn>
                <a:cxn ang="0">
                  <a:pos x="4" y="4"/>
                </a:cxn>
                <a:cxn ang="0">
                  <a:pos x="4" y="4"/>
                </a:cxn>
                <a:cxn ang="0">
                  <a:pos x="4" y="8"/>
                </a:cxn>
                <a:cxn ang="0">
                  <a:pos x="4" y="8"/>
                </a:cxn>
                <a:cxn ang="0">
                  <a:pos x="0" y="4"/>
                </a:cxn>
                <a:cxn ang="0">
                  <a:pos x="2" y="2"/>
                </a:cxn>
                <a:cxn ang="0">
                  <a:pos x="6" y="0"/>
                </a:cxn>
                <a:cxn ang="0">
                  <a:pos x="6" y="0"/>
                </a:cxn>
              </a:cxnLst>
              <a:rect l="0" t="0" r="r" b="b"/>
              <a:pathLst>
                <a:path w="6" h="8">
                  <a:moveTo>
                    <a:pt x="6" y="0"/>
                  </a:moveTo>
                  <a:lnTo>
                    <a:pt x="6" y="0"/>
                  </a:lnTo>
                  <a:lnTo>
                    <a:pt x="4" y="4"/>
                  </a:lnTo>
                  <a:lnTo>
                    <a:pt x="4" y="4"/>
                  </a:lnTo>
                  <a:lnTo>
                    <a:pt x="4" y="8"/>
                  </a:lnTo>
                  <a:lnTo>
                    <a:pt x="4" y="8"/>
                  </a:lnTo>
                  <a:lnTo>
                    <a:pt x="0" y="4"/>
                  </a:lnTo>
                  <a:lnTo>
                    <a:pt x="2" y="2"/>
                  </a:lnTo>
                  <a:lnTo>
                    <a:pt x="6" y="0"/>
                  </a:lnTo>
                  <a:lnTo>
                    <a:pt x="6" y="0"/>
                  </a:lnTo>
                  <a:close/>
                </a:path>
              </a:pathLst>
            </a:custGeom>
            <a:solidFill>
              <a:srgbClr val="D7622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7" name="Freeform 33"/>
            <p:cNvSpPr>
              <a:spLocks/>
            </p:cNvSpPr>
            <p:nvPr/>
          </p:nvSpPr>
          <p:spPr bwMode="auto">
            <a:xfrm>
              <a:off x="2907" y="2125"/>
              <a:ext cx="18" cy="6"/>
            </a:xfrm>
            <a:custGeom>
              <a:avLst/>
              <a:gdLst/>
              <a:ahLst/>
              <a:cxnLst>
                <a:cxn ang="0">
                  <a:pos x="18" y="0"/>
                </a:cxn>
                <a:cxn ang="0">
                  <a:pos x="18" y="0"/>
                </a:cxn>
                <a:cxn ang="0">
                  <a:pos x="12" y="2"/>
                </a:cxn>
                <a:cxn ang="0">
                  <a:pos x="2" y="2"/>
                </a:cxn>
                <a:cxn ang="0">
                  <a:pos x="2" y="2"/>
                </a:cxn>
                <a:cxn ang="0">
                  <a:pos x="0" y="2"/>
                </a:cxn>
                <a:cxn ang="0">
                  <a:pos x="2" y="4"/>
                </a:cxn>
                <a:cxn ang="0">
                  <a:pos x="8" y="6"/>
                </a:cxn>
                <a:cxn ang="0">
                  <a:pos x="8" y="6"/>
                </a:cxn>
                <a:cxn ang="0">
                  <a:pos x="12" y="6"/>
                </a:cxn>
                <a:cxn ang="0">
                  <a:pos x="14" y="6"/>
                </a:cxn>
                <a:cxn ang="0">
                  <a:pos x="18" y="0"/>
                </a:cxn>
                <a:cxn ang="0">
                  <a:pos x="18" y="0"/>
                </a:cxn>
              </a:cxnLst>
              <a:rect l="0" t="0" r="r" b="b"/>
              <a:pathLst>
                <a:path w="18" h="6">
                  <a:moveTo>
                    <a:pt x="18" y="0"/>
                  </a:moveTo>
                  <a:lnTo>
                    <a:pt x="18" y="0"/>
                  </a:lnTo>
                  <a:lnTo>
                    <a:pt x="12" y="2"/>
                  </a:lnTo>
                  <a:lnTo>
                    <a:pt x="2" y="2"/>
                  </a:lnTo>
                  <a:lnTo>
                    <a:pt x="2" y="2"/>
                  </a:lnTo>
                  <a:lnTo>
                    <a:pt x="0" y="2"/>
                  </a:lnTo>
                  <a:lnTo>
                    <a:pt x="2" y="4"/>
                  </a:lnTo>
                  <a:lnTo>
                    <a:pt x="8" y="6"/>
                  </a:lnTo>
                  <a:lnTo>
                    <a:pt x="8" y="6"/>
                  </a:lnTo>
                  <a:lnTo>
                    <a:pt x="12" y="6"/>
                  </a:lnTo>
                  <a:lnTo>
                    <a:pt x="14" y="6"/>
                  </a:lnTo>
                  <a:lnTo>
                    <a:pt x="18" y="0"/>
                  </a:lnTo>
                  <a:lnTo>
                    <a:pt x="18" y="0"/>
                  </a:lnTo>
                  <a:close/>
                </a:path>
              </a:pathLst>
            </a:custGeom>
            <a:solidFill>
              <a:srgbClr val="D7622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8" name="Freeform 34"/>
            <p:cNvSpPr>
              <a:spLocks/>
            </p:cNvSpPr>
            <p:nvPr/>
          </p:nvSpPr>
          <p:spPr bwMode="auto">
            <a:xfrm>
              <a:off x="2691" y="2175"/>
              <a:ext cx="420" cy="700"/>
            </a:xfrm>
            <a:custGeom>
              <a:avLst/>
              <a:gdLst/>
              <a:ahLst/>
              <a:cxnLst>
                <a:cxn ang="0">
                  <a:pos x="352" y="414"/>
                </a:cxn>
                <a:cxn ang="0">
                  <a:pos x="368" y="324"/>
                </a:cxn>
                <a:cxn ang="0">
                  <a:pos x="374" y="248"/>
                </a:cxn>
                <a:cxn ang="0">
                  <a:pos x="374" y="184"/>
                </a:cxn>
                <a:cxn ang="0">
                  <a:pos x="362" y="94"/>
                </a:cxn>
                <a:cxn ang="0">
                  <a:pos x="350" y="50"/>
                </a:cxn>
                <a:cxn ang="0">
                  <a:pos x="236" y="10"/>
                </a:cxn>
                <a:cxn ang="0">
                  <a:pos x="228" y="22"/>
                </a:cxn>
                <a:cxn ang="0">
                  <a:pos x="212" y="34"/>
                </a:cxn>
                <a:cxn ang="0">
                  <a:pos x="194" y="38"/>
                </a:cxn>
                <a:cxn ang="0">
                  <a:pos x="174" y="34"/>
                </a:cxn>
                <a:cxn ang="0">
                  <a:pos x="148" y="20"/>
                </a:cxn>
                <a:cxn ang="0">
                  <a:pos x="122" y="0"/>
                </a:cxn>
                <a:cxn ang="0">
                  <a:pos x="96" y="16"/>
                </a:cxn>
                <a:cxn ang="0">
                  <a:pos x="26" y="48"/>
                </a:cxn>
                <a:cxn ang="0">
                  <a:pos x="40" y="76"/>
                </a:cxn>
                <a:cxn ang="0">
                  <a:pos x="60" y="134"/>
                </a:cxn>
                <a:cxn ang="0">
                  <a:pos x="66" y="194"/>
                </a:cxn>
                <a:cxn ang="0">
                  <a:pos x="60" y="252"/>
                </a:cxn>
                <a:cxn ang="0">
                  <a:pos x="50" y="280"/>
                </a:cxn>
                <a:cxn ang="0">
                  <a:pos x="94" y="390"/>
                </a:cxn>
                <a:cxn ang="0">
                  <a:pos x="72" y="432"/>
                </a:cxn>
                <a:cxn ang="0">
                  <a:pos x="24" y="566"/>
                </a:cxn>
                <a:cxn ang="0">
                  <a:pos x="0" y="646"/>
                </a:cxn>
                <a:cxn ang="0">
                  <a:pos x="48" y="672"/>
                </a:cxn>
                <a:cxn ang="0">
                  <a:pos x="100" y="688"/>
                </a:cxn>
                <a:cxn ang="0">
                  <a:pos x="152" y="696"/>
                </a:cxn>
                <a:cxn ang="0">
                  <a:pos x="206" y="700"/>
                </a:cxn>
                <a:cxn ang="0">
                  <a:pos x="260" y="696"/>
                </a:cxn>
                <a:cxn ang="0">
                  <a:pos x="368" y="678"/>
                </a:cxn>
                <a:cxn ang="0">
                  <a:pos x="420" y="662"/>
                </a:cxn>
                <a:cxn ang="0">
                  <a:pos x="398" y="558"/>
                </a:cxn>
                <a:cxn ang="0">
                  <a:pos x="376" y="480"/>
                </a:cxn>
                <a:cxn ang="0">
                  <a:pos x="352" y="414"/>
                </a:cxn>
              </a:cxnLst>
              <a:rect l="0" t="0" r="r" b="b"/>
              <a:pathLst>
                <a:path w="420" h="700">
                  <a:moveTo>
                    <a:pt x="352" y="414"/>
                  </a:moveTo>
                  <a:lnTo>
                    <a:pt x="352" y="414"/>
                  </a:lnTo>
                  <a:lnTo>
                    <a:pt x="362" y="368"/>
                  </a:lnTo>
                  <a:lnTo>
                    <a:pt x="368" y="324"/>
                  </a:lnTo>
                  <a:lnTo>
                    <a:pt x="372" y="284"/>
                  </a:lnTo>
                  <a:lnTo>
                    <a:pt x="374" y="248"/>
                  </a:lnTo>
                  <a:lnTo>
                    <a:pt x="374" y="214"/>
                  </a:lnTo>
                  <a:lnTo>
                    <a:pt x="374" y="184"/>
                  </a:lnTo>
                  <a:lnTo>
                    <a:pt x="370" y="132"/>
                  </a:lnTo>
                  <a:lnTo>
                    <a:pt x="362" y="94"/>
                  </a:lnTo>
                  <a:lnTo>
                    <a:pt x="356" y="66"/>
                  </a:lnTo>
                  <a:lnTo>
                    <a:pt x="350" y="50"/>
                  </a:lnTo>
                  <a:lnTo>
                    <a:pt x="348" y="46"/>
                  </a:lnTo>
                  <a:lnTo>
                    <a:pt x="236" y="10"/>
                  </a:lnTo>
                  <a:lnTo>
                    <a:pt x="236" y="10"/>
                  </a:lnTo>
                  <a:lnTo>
                    <a:pt x="228" y="22"/>
                  </a:lnTo>
                  <a:lnTo>
                    <a:pt x="220" y="30"/>
                  </a:lnTo>
                  <a:lnTo>
                    <a:pt x="212" y="34"/>
                  </a:lnTo>
                  <a:lnTo>
                    <a:pt x="202" y="36"/>
                  </a:lnTo>
                  <a:lnTo>
                    <a:pt x="194" y="38"/>
                  </a:lnTo>
                  <a:lnTo>
                    <a:pt x="184" y="36"/>
                  </a:lnTo>
                  <a:lnTo>
                    <a:pt x="174" y="34"/>
                  </a:lnTo>
                  <a:lnTo>
                    <a:pt x="166" y="30"/>
                  </a:lnTo>
                  <a:lnTo>
                    <a:pt x="148" y="20"/>
                  </a:lnTo>
                  <a:lnTo>
                    <a:pt x="136" y="10"/>
                  </a:lnTo>
                  <a:lnTo>
                    <a:pt x="122" y="0"/>
                  </a:lnTo>
                  <a:lnTo>
                    <a:pt x="122" y="0"/>
                  </a:lnTo>
                  <a:lnTo>
                    <a:pt x="96" y="16"/>
                  </a:lnTo>
                  <a:lnTo>
                    <a:pt x="64" y="32"/>
                  </a:lnTo>
                  <a:lnTo>
                    <a:pt x="26" y="48"/>
                  </a:lnTo>
                  <a:lnTo>
                    <a:pt x="26" y="48"/>
                  </a:lnTo>
                  <a:lnTo>
                    <a:pt x="40" y="76"/>
                  </a:lnTo>
                  <a:lnTo>
                    <a:pt x="50" y="104"/>
                  </a:lnTo>
                  <a:lnTo>
                    <a:pt x="60" y="134"/>
                  </a:lnTo>
                  <a:lnTo>
                    <a:pt x="64" y="164"/>
                  </a:lnTo>
                  <a:lnTo>
                    <a:pt x="66" y="194"/>
                  </a:lnTo>
                  <a:lnTo>
                    <a:pt x="66" y="224"/>
                  </a:lnTo>
                  <a:lnTo>
                    <a:pt x="60" y="252"/>
                  </a:lnTo>
                  <a:lnTo>
                    <a:pt x="50" y="280"/>
                  </a:lnTo>
                  <a:lnTo>
                    <a:pt x="50" y="280"/>
                  </a:lnTo>
                  <a:lnTo>
                    <a:pt x="94" y="390"/>
                  </a:lnTo>
                  <a:lnTo>
                    <a:pt x="94" y="390"/>
                  </a:lnTo>
                  <a:lnTo>
                    <a:pt x="84" y="408"/>
                  </a:lnTo>
                  <a:lnTo>
                    <a:pt x="72" y="432"/>
                  </a:lnTo>
                  <a:lnTo>
                    <a:pt x="48" y="494"/>
                  </a:lnTo>
                  <a:lnTo>
                    <a:pt x="24" y="566"/>
                  </a:lnTo>
                  <a:lnTo>
                    <a:pt x="0" y="646"/>
                  </a:lnTo>
                  <a:lnTo>
                    <a:pt x="0" y="646"/>
                  </a:lnTo>
                  <a:lnTo>
                    <a:pt x="24" y="660"/>
                  </a:lnTo>
                  <a:lnTo>
                    <a:pt x="48" y="672"/>
                  </a:lnTo>
                  <a:lnTo>
                    <a:pt x="74" y="680"/>
                  </a:lnTo>
                  <a:lnTo>
                    <a:pt x="100" y="688"/>
                  </a:lnTo>
                  <a:lnTo>
                    <a:pt x="126" y="692"/>
                  </a:lnTo>
                  <a:lnTo>
                    <a:pt x="152" y="696"/>
                  </a:lnTo>
                  <a:lnTo>
                    <a:pt x="178" y="698"/>
                  </a:lnTo>
                  <a:lnTo>
                    <a:pt x="206" y="700"/>
                  </a:lnTo>
                  <a:lnTo>
                    <a:pt x="232" y="698"/>
                  </a:lnTo>
                  <a:lnTo>
                    <a:pt x="260" y="696"/>
                  </a:lnTo>
                  <a:lnTo>
                    <a:pt x="314" y="690"/>
                  </a:lnTo>
                  <a:lnTo>
                    <a:pt x="368" y="678"/>
                  </a:lnTo>
                  <a:lnTo>
                    <a:pt x="420" y="662"/>
                  </a:lnTo>
                  <a:lnTo>
                    <a:pt x="420" y="662"/>
                  </a:lnTo>
                  <a:lnTo>
                    <a:pt x="410" y="606"/>
                  </a:lnTo>
                  <a:lnTo>
                    <a:pt x="398" y="558"/>
                  </a:lnTo>
                  <a:lnTo>
                    <a:pt x="388" y="516"/>
                  </a:lnTo>
                  <a:lnTo>
                    <a:pt x="376" y="480"/>
                  </a:lnTo>
                  <a:lnTo>
                    <a:pt x="360" y="432"/>
                  </a:lnTo>
                  <a:lnTo>
                    <a:pt x="352" y="414"/>
                  </a:lnTo>
                  <a:lnTo>
                    <a:pt x="352" y="414"/>
                  </a:lnTo>
                  <a:close/>
                </a:path>
              </a:pathLst>
            </a:custGeom>
            <a:solidFill>
              <a:srgbClr val="100C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9" name="Freeform 35"/>
            <p:cNvSpPr>
              <a:spLocks/>
            </p:cNvSpPr>
            <p:nvPr/>
          </p:nvSpPr>
          <p:spPr bwMode="auto">
            <a:xfrm>
              <a:off x="2809" y="2151"/>
              <a:ext cx="126" cy="66"/>
            </a:xfrm>
            <a:custGeom>
              <a:avLst/>
              <a:gdLst/>
              <a:ahLst/>
              <a:cxnLst>
                <a:cxn ang="0">
                  <a:pos x="2" y="0"/>
                </a:cxn>
                <a:cxn ang="0">
                  <a:pos x="2" y="0"/>
                </a:cxn>
                <a:cxn ang="0">
                  <a:pos x="4" y="6"/>
                </a:cxn>
                <a:cxn ang="0">
                  <a:pos x="4" y="14"/>
                </a:cxn>
                <a:cxn ang="0">
                  <a:pos x="0" y="24"/>
                </a:cxn>
                <a:cxn ang="0">
                  <a:pos x="0" y="24"/>
                </a:cxn>
                <a:cxn ang="0">
                  <a:pos x="4" y="30"/>
                </a:cxn>
                <a:cxn ang="0">
                  <a:pos x="18" y="42"/>
                </a:cxn>
                <a:cxn ang="0">
                  <a:pos x="26" y="50"/>
                </a:cxn>
                <a:cxn ang="0">
                  <a:pos x="38" y="56"/>
                </a:cxn>
                <a:cxn ang="0">
                  <a:pos x="50" y="62"/>
                </a:cxn>
                <a:cxn ang="0">
                  <a:pos x="64" y="64"/>
                </a:cxn>
                <a:cxn ang="0">
                  <a:pos x="64" y="64"/>
                </a:cxn>
                <a:cxn ang="0">
                  <a:pos x="78" y="66"/>
                </a:cxn>
                <a:cxn ang="0">
                  <a:pos x="90" y="66"/>
                </a:cxn>
                <a:cxn ang="0">
                  <a:pos x="100" y="64"/>
                </a:cxn>
                <a:cxn ang="0">
                  <a:pos x="108" y="60"/>
                </a:cxn>
                <a:cxn ang="0">
                  <a:pos x="114" y="56"/>
                </a:cxn>
                <a:cxn ang="0">
                  <a:pos x="120" y="50"/>
                </a:cxn>
                <a:cxn ang="0">
                  <a:pos x="124" y="44"/>
                </a:cxn>
                <a:cxn ang="0">
                  <a:pos x="126" y="38"/>
                </a:cxn>
                <a:cxn ang="0">
                  <a:pos x="126" y="38"/>
                </a:cxn>
                <a:cxn ang="0">
                  <a:pos x="124" y="32"/>
                </a:cxn>
                <a:cxn ang="0">
                  <a:pos x="122" y="28"/>
                </a:cxn>
                <a:cxn ang="0">
                  <a:pos x="120" y="20"/>
                </a:cxn>
                <a:cxn ang="0">
                  <a:pos x="120" y="20"/>
                </a:cxn>
                <a:cxn ang="0">
                  <a:pos x="116" y="26"/>
                </a:cxn>
                <a:cxn ang="0">
                  <a:pos x="110" y="30"/>
                </a:cxn>
                <a:cxn ang="0">
                  <a:pos x="104" y="34"/>
                </a:cxn>
                <a:cxn ang="0">
                  <a:pos x="104" y="34"/>
                </a:cxn>
                <a:cxn ang="0">
                  <a:pos x="100" y="36"/>
                </a:cxn>
                <a:cxn ang="0">
                  <a:pos x="98" y="38"/>
                </a:cxn>
                <a:cxn ang="0">
                  <a:pos x="96" y="42"/>
                </a:cxn>
                <a:cxn ang="0">
                  <a:pos x="96" y="42"/>
                </a:cxn>
                <a:cxn ang="0">
                  <a:pos x="94" y="38"/>
                </a:cxn>
                <a:cxn ang="0">
                  <a:pos x="92" y="36"/>
                </a:cxn>
                <a:cxn ang="0">
                  <a:pos x="86" y="34"/>
                </a:cxn>
                <a:cxn ang="0">
                  <a:pos x="86" y="34"/>
                </a:cxn>
                <a:cxn ang="0">
                  <a:pos x="74" y="34"/>
                </a:cxn>
                <a:cxn ang="0">
                  <a:pos x="54" y="30"/>
                </a:cxn>
                <a:cxn ang="0">
                  <a:pos x="42" y="26"/>
                </a:cxn>
                <a:cxn ang="0">
                  <a:pos x="28" y="20"/>
                </a:cxn>
                <a:cxn ang="0">
                  <a:pos x="16" y="12"/>
                </a:cxn>
                <a:cxn ang="0">
                  <a:pos x="2" y="0"/>
                </a:cxn>
                <a:cxn ang="0">
                  <a:pos x="2" y="0"/>
                </a:cxn>
              </a:cxnLst>
              <a:rect l="0" t="0" r="r" b="b"/>
              <a:pathLst>
                <a:path w="126" h="66">
                  <a:moveTo>
                    <a:pt x="2" y="0"/>
                  </a:moveTo>
                  <a:lnTo>
                    <a:pt x="2" y="0"/>
                  </a:lnTo>
                  <a:lnTo>
                    <a:pt x="4" y="6"/>
                  </a:lnTo>
                  <a:lnTo>
                    <a:pt x="4" y="14"/>
                  </a:lnTo>
                  <a:lnTo>
                    <a:pt x="0" y="24"/>
                  </a:lnTo>
                  <a:lnTo>
                    <a:pt x="0" y="24"/>
                  </a:lnTo>
                  <a:lnTo>
                    <a:pt x="4" y="30"/>
                  </a:lnTo>
                  <a:lnTo>
                    <a:pt x="18" y="42"/>
                  </a:lnTo>
                  <a:lnTo>
                    <a:pt x="26" y="50"/>
                  </a:lnTo>
                  <a:lnTo>
                    <a:pt x="38" y="56"/>
                  </a:lnTo>
                  <a:lnTo>
                    <a:pt x="50" y="62"/>
                  </a:lnTo>
                  <a:lnTo>
                    <a:pt x="64" y="64"/>
                  </a:lnTo>
                  <a:lnTo>
                    <a:pt x="64" y="64"/>
                  </a:lnTo>
                  <a:lnTo>
                    <a:pt x="78" y="66"/>
                  </a:lnTo>
                  <a:lnTo>
                    <a:pt x="90" y="66"/>
                  </a:lnTo>
                  <a:lnTo>
                    <a:pt x="100" y="64"/>
                  </a:lnTo>
                  <a:lnTo>
                    <a:pt x="108" y="60"/>
                  </a:lnTo>
                  <a:lnTo>
                    <a:pt x="114" y="56"/>
                  </a:lnTo>
                  <a:lnTo>
                    <a:pt x="120" y="50"/>
                  </a:lnTo>
                  <a:lnTo>
                    <a:pt x="124" y="44"/>
                  </a:lnTo>
                  <a:lnTo>
                    <a:pt x="126" y="38"/>
                  </a:lnTo>
                  <a:lnTo>
                    <a:pt x="126" y="38"/>
                  </a:lnTo>
                  <a:lnTo>
                    <a:pt x="124" y="32"/>
                  </a:lnTo>
                  <a:lnTo>
                    <a:pt x="122" y="28"/>
                  </a:lnTo>
                  <a:lnTo>
                    <a:pt x="120" y="20"/>
                  </a:lnTo>
                  <a:lnTo>
                    <a:pt x="120" y="20"/>
                  </a:lnTo>
                  <a:lnTo>
                    <a:pt x="116" y="26"/>
                  </a:lnTo>
                  <a:lnTo>
                    <a:pt x="110" y="30"/>
                  </a:lnTo>
                  <a:lnTo>
                    <a:pt x="104" y="34"/>
                  </a:lnTo>
                  <a:lnTo>
                    <a:pt x="104" y="34"/>
                  </a:lnTo>
                  <a:lnTo>
                    <a:pt x="100" y="36"/>
                  </a:lnTo>
                  <a:lnTo>
                    <a:pt x="98" y="38"/>
                  </a:lnTo>
                  <a:lnTo>
                    <a:pt x="96" y="42"/>
                  </a:lnTo>
                  <a:lnTo>
                    <a:pt x="96" y="42"/>
                  </a:lnTo>
                  <a:lnTo>
                    <a:pt x="94" y="38"/>
                  </a:lnTo>
                  <a:lnTo>
                    <a:pt x="92" y="36"/>
                  </a:lnTo>
                  <a:lnTo>
                    <a:pt x="86" y="34"/>
                  </a:lnTo>
                  <a:lnTo>
                    <a:pt x="86" y="34"/>
                  </a:lnTo>
                  <a:lnTo>
                    <a:pt x="74" y="34"/>
                  </a:lnTo>
                  <a:lnTo>
                    <a:pt x="54" y="30"/>
                  </a:lnTo>
                  <a:lnTo>
                    <a:pt x="42" y="26"/>
                  </a:lnTo>
                  <a:lnTo>
                    <a:pt x="28" y="20"/>
                  </a:lnTo>
                  <a:lnTo>
                    <a:pt x="16" y="12"/>
                  </a:lnTo>
                  <a:lnTo>
                    <a:pt x="2" y="0"/>
                  </a:lnTo>
                  <a:lnTo>
                    <a:pt x="2" y="0"/>
                  </a:lnTo>
                  <a:close/>
                </a:path>
              </a:pathLst>
            </a:custGeom>
            <a:solidFill>
              <a:srgbClr val="E8F6F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0" name="Freeform 36"/>
            <p:cNvSpPr>
              <a:spLocks/>
            </p:cNvSpPr>
            <p:nvPr/>
          </p:nvSpPr>
          <p:spPr bwMode="auto">
            <a:xfrm>
              <a:off x="2915" y="2033"/>
              <a:ext cx="18" cy="62"/>
            </a:xfrm>
            <a:custGeom>
              <a:avLst/>
              <a:gdLst/>
              <a:ahLst/>
              <a:cxnLst>
                <a:cxn ang="0">
                  <a:pos x="6" y="0"/>
                </a:cxn>
                <a:cxn ang="0">
                  <a:pos x="6" y="0"/>
                </a:cxn>
                <a:cxn ang="0">
                  <a:pos x="4" y="4"/>
                </a:cxn>
                <a:cxn ang="0">
                  <a:pos x="4" y="14"/>
                </a:cxn>
                <a:cxn ang="0">
                  <a:pos x="4" y="20"/>
                </a:cxn>
                <a:cxn ang="0">
                  <a:pos x="6" y="28"/>
                </a:cxn>
                <a:cxn ang="0">
                  <a:pos x="10" y="38"/>
                </a:cxn>
                <a:cxn ang="0">
                  <a:pos x="18" y="46"/>
                </a:cxn>
                <a:cxn ang="0">
                  <a:pos x="18" y="46"/>
                </a:cxn>
                <a:cxn ang="0">
                  <a:pos x="16" y="52"/>
                </a:cxn>
                <a:cxn ang="0">
                  <a:pos x="14" y="58"/>
                </a:cxn>
                <a:cxn ang="0">
                  <a:pos x="8" y="62"/>
                </a:cxn>
                <a:cxn ang="0">
                  <a:pos x="8" y="62"/>
                </a:cxn>
                <a:cxn ang="0">
                  <a:pos x="10" y="58"/>
                </a:cxn>
                <a:cxn ang="0">
                  <a:pos x="12" y="54"/>
                </a:cxn>
                <a:cxn ang="0">
                  <a:pos x="12" y="48"/>
                </a:cxn>
                <a:cxn ang="0">
                  <a:pos x="12" y="48"/>
                </a:cxn>
                <a:cxn ang="0">
                  <a:pos x="10" y="44"/>
                </a:cxn>
                <a:cxn ang="0">
                  <a:pos x="4" y="32"/>
                </a:cxn>
                <a:cxn ang="0">
                  <a:pos x="2" y="26"/>
                </a:cxn>
                <a:cxn ang="0">
                  <a:pos x="0" y="16"/>
                </a:cxn>
                <a:cxn ang="0">
                  <a:pos x="2" y="8"/>
                </a:cxn>
                <a:cxn ang="0">
                  <a:pos x="6" y="0"/>
                </a:cxn>
                <a:cxn ang="0">
                  <a:pos x="6" y="0"/>
                </a:cxn>
              </a:cxnLst>
              <a:rect l="0" t="0" r="r" b="b"/>
              <a:pathLst>
                <a:path w="18" h="62">
                  <a:moveTo>
                    <a:pt x="6" y="0"/>
                  </a:moveTo>
                  <a:lnTo>
                    <a:pt x="6" y="0"/>
                  </a:lnTo>
                  <a:lnTo>
                    <a:pt x="4" y="4"/>
                  </a:lnTo>
                  <a:lnTo>
                    <a:pt x="4" y="14"/>
                  </a:lnTo>
                  <a:lnTo>
                    <a:pt x="4" y="20"/>
                  </a:lnTo>
                  <a:lnTo>
                    <a:pt x="6" y="28"/>
                  </a:lnTo>
                  <a:lnTo>
                    <a:pt x="10" y="38"/>
                  </a:lnTo>
                  <a:lnTo>
                    <a:pt x="18" y="46"/>
                  </a:lnTo>
                  <a:lnTo>
                    <a:pt x="18" y="46"/>
                  </a:lnTo>
                  <a:lnTo>
                    <a:pt x="16" y="52"/>
                  </a:lnTo>
                  <a:lnTo>
                    <a:pt x="14" y="58"/>
                  </a:lnTo>
                  <a:lnTo>
                    <a:pt x="8" y="62"/>
                  </a:lnTo>
                  <a:lnTo>
                    <a:pt x="8" y="62"/>
                  </a:lnTo>
                  <a:lnTo>
                    <a:pt x="10" y="58"/>
                  </a:lnTo>
                  <a:lnTo>
                    <a:pt x="12" y="54"/>
                  </a:lnTo>
                  <a:lnTo>
                    <a:pt x="12" y="48"/>
                  </a:lnTo>
                  <a:lnTo>
                    <a:pt x="12" y="48"/>
                  </a:lnTo>
                  <a:lnTo>
                    <a:pt x="10" y="44"/>
                  </a:lnTo>
                  <a:lnTo>
                    <a:pt x="4" y="32"/>
                  </a:lnTo>
                  <a:lnTo>
                    <a:pt x="2" y="26"/>
                  </a:lnTo>
                  <a:lnTo>
                    <a:pt x="0" y="16"/>
                  </a:lnTo>
                  <a:lnTo>
                    <a:pt x="2" y="8"/>
                  </a:lnTo>
                  <a:lnTo>
                    <a:pt x="6" y="0"/>
                  </a:lnTo>
                  <a:lnTo>
                    <a:pt x="6" y="0"/>
                  </a:lnTo>
                  <a:close/>
                </a:path>
              </a:pathLst>
            </a:custGeom>
            <a:solidFill>
              <a:srgbClr val="D7622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1" name="Freeform 37"/>
            <p:cNvSpPr>
              <a:spLocks/>
            </p:cNvSpPr>
            <p:nvPr/>
          </p:nvSpPr>
          <p:spPr bwMode="auto">
            <a:xfrm>
              <a:off x="2567" y="2431"/>
              <a:ext cx="104" cy="36"/>
            </a:xfrm>
            <a:custGeom>
              <a:avLst/>
              <a:gdLst/>
              <a:ahLst/>
              <a:cxnLst>
                <a:cxn ang="0">
                  <a:pos x="0" y="28"/>
                </a:cxn>
                <a:cxn ang="0">
                  <a:pos x="0" y="28"/>
                </a:cxn>
                <a:cxn ang="0">
                  <a:pos x="12" y="26"/>
                </a:cxn>
                <a:cxn ang="0">
                  <a:pos x="40" y="22"/>
                </a:cxn>
                <a:cxn ang="0">
                  <a:pos x="56" y="22"/>
                </a:cxn>
                <a:cxn ang="0">
                  <a:pos x="74" y="24"/>
                </a:cxn>
                <a:cxn ang="0">
                  <a:pos x="90" y="28"/>
                </a:cxn>
                <a:cxn ang="0">
                  <a:pos x="96" y="32"/>
                </a:cxn>
                <a:cxn ang="0">
                  <a:pos x="104" y="36"/>
                </a:cxn>
                <a:cxn ang="0">
                  <a:pos x="104" y="36"/>
                </a:cxn>
                <a:cxn ang="0">
                  <a:pos x="98" y="26"/>
                </a:cxn>
                <a:cxn ang="0">
                  <a:pos x="90" y="16"/>
                </a:cxn>
                <a:cxn ang="0">
                  <a:pos x="78" y="6"/>
                </a:cxn>
                <a:cxn ang="0">
                  <a:pos x="72" y="2"/>
                </a:cxn>
                <a:cxn ang="0">
                  <a:pos x="64" y="0"/>
                </a:cxn>
                <a:cxn ang="0">
                  <a:pos x="56" y="0"/>
                </a:cxn>
                <a:cxn ang="0">
                  <a:pos x="46" y="0"/>
                </a:cxn>
                <a:cxn ang="0">
                  <a:pos x="36" y="4"/>
                </a:cxn>
                <a:cxn ang="0">
                  <a:pos x="26" y="8"/>
                </a:cxn>
                <a:cxn ang="0">
                  <a:pos x="14" y="18"/>
                </a:cxn>
                <a:cxn ang="0">
                  <a:pos x="0" y="28"/>
                </a:cxn>
                <a:cxn ang="0">
                  <a:pos x="0" y="28"/>
                </a:cxn>
              </a:cxnLst>
              <a:rect l="0" t="0" r="r" b="b"/>
              <a:pathLst>
                <a:path w="104" h="36">
                  <a:moveTo>
                    <a:pt x="0" y="28"/>
                  </a:moveTo>
                  <a:lnTo>
                    <a:pt x="0" y="28"/>
                  </a:lnTo>
                  <a:lnTo>
                    <a:pt x="12" y="26"/>
                  </a:lnTo>
                  <a:lnTo>
                    <a:pt x="40" y="22"/>
                  </a:lnTo>
                  <a:lnTo>
                    <a:pt x="56" y="22"/>
                  </a:lnTo>
                  <a:lnTo>
                    <a:pt x="74" y="24"/>
                  </a:lnTo>
                  <a:lnTo>
                    <a:pt x="90" y="28"/>
                  </a:lnTo>
                  <a:lnTo>
                    <a:pt x="96" y="32"/>
                  </a:lnTo>
                  <a:lnTo>
                    <a:pt x="104" y="36"/>
                  </a:lnTo>
                  <a:lnTo>
                    <a:pt x="104" y="36"/>
                  </a:lnTo>
                  <a:lnTo>
                    <a:pt x="98" y="26"/>
                  </a:lnTo>
                  <a:lnTo>
                    <a:pt x="90" y="16"/>
                  </a:lnTo>
                  <a:lnTo>
                    <a:pt x="78" y="6"/>
                  </a:lnTo>
                  <a:lnTo>
                    <a:pt x="72" y="2"/>
                  </a:lnTo>
                  <a:lnTo>
                    <a:pt x="64" y="0"/>
                  </a:lnTo>
                  <a:lnTo>
                    <a:pt x="56" y="0"/>
                  </a:lnTo>
                  <a:lnTo>
                    <a:pt x="46" y="0"/>
                  </a:lnTo>
                  <a:lnTo>
                    <a:pt x="36" y="4"/>
                  </a:lnTo>
                  <a:lnTo>
                    <a:pt x="26" y="8"/>
                  </a:lnTo>
                  <a:lnTo>
                    <a:pt x="14" y="18"/>
                  </a:lnTo>
                  <a:lnTo>
                    <a:pt x="0" y="28"/>
                  </a:lnTo>
                  <a:lnTo>
                    <a:pt x="0" y="28"/>
                  </a:lnTo>
                  <a:close/>
                </a:path>
              </a:pathLst>
            </a:custGeom>
            <a:solidFill>
              <a:srgbClr val="B8D6DD"/>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2" name="Freeform 38"/>
            <p:cNvSpPr>
              <a:spLocks/>
            </p:cNvSpPr>
            <p:nvPr/>
          </p:nvSpPr>
          <p:spPr bwMode="auto">
            <a:xfrm>
              <a:off x="2691" y="2281"/>
              <a:ext cx="64" cy="128"/>
            </a:xfrm>
            <a:custGeom>
              <a:avLst/>
              <a:gdLst/>
              <a:ahLst/>
              <a:cxnLst>
                <a:cxn ang="0">
                  <a:pos x="0" y="0"/>
                </a:cxn>
                <a:cxn ang="0">
                  <a:pos x="0" y="0"/>
                </a:cxn>
                <a:cxn ang="0">
                  <a:pos x="8" y="12"/>
                </a:cxn>
                <a:cxn ang="0">
                  <a:pos x="30" y="44"/>
                </a:cxn>
                <a:cxn ang="0">
                  <a:pos x="40" y="62"/>
                </a:cxn>
                <a:cxn ang="0">
                  <a:pos x="50" y="84"/>
                </a:cxn>
                <a:cxn ang="0">
                  <a:pos x="58" y="106"/>
                </a:cxn>
                <a:cxn ang="0">
                  <a:pos x="62" y="128"/>
                </a:cxn>
                <a:cxn ang="0">
                  <a:pos x="62" y="128"/>
                </a:cxn>
                <a:cxn ang="0">
                  <a:pos x="64" y="112"/>
                </a:cxn>
                <a:cxn ang="0">
                  <a:pos x="64" y="96"/>
                </a:cxn>
                <a:cxn ang="0">
                  <a:pos x="60" y="78"/>
                </a:cxn>
                <a:cxn ang="0">
                  <a:pos x="54" y="56"/>
                </a:cxn>
                <a:cxn ang="0">
                  <a:pos x="48" y="46"/>
                </a:cxn>
                <a:cxn ang="0">
                  <a:pos x="42" y="36"/>
                </a:cxn>
                <a:cxn ang="0">
                  <a:pos x="34" y="26"/>
                </a:cxn>
                <a:cxn ang="0">
                  <a:pos x="24" y="16"/>
                </a:cxn>
                <a:cxn ang="0">
                  <a:pos x="12" y="8"/>
                </a:cxn>
                <a:cxn ang="0">
                  <a:pos x="0" y="0"/>
                </a:cxn>
                <a:cxn ang="0">
                  <a:pos x="0" y="0"/>
                </a:cxn>
              </a:cxnLst>
              <a:rect l="0" t="0" r="r" b="b"/>
              <a:pathLst>
                <a:path w="64" h="128">
                  <a:moveTo>
                    <a:pt x="0" y="0"/>
                  </a:moveTo>
                  <a:lnTo>
                    <a:pt x="0" y="0"/>
                  </a:lnTo>
                  <a:lnTo>
                    <a:pt x="8" y="12"/>
                  </a:lnTo>
                  <a:lnTo>
                    <a:pt x="30" y="44"/>
                  </a:lnTo>
                  <a:lnTo>
                    <a:pt x="40" y="62"/>
                  </a:lnTo>
                  <a:lnTo>
                    <a:pt x="50" y="84"/>
                  </a:lnTo>
                  <a:lnTo>
                    <a:pt x="58" y="106"/>
                  </a:lnTo>
                  <a:lnTo>
                    <a:pt x="62" y="128"/>
                  </a:lnTo>
                  <a:lnTo>
                    <a:pt x="62" y="128"/>
                  </a:lnTo>
                  <a:lnTo>
                    <a:pt x="64" y="112"/>
                  </a:lnTo>
                  <a:lnTo>
                    <a:pt x="64" y="96"/>
                  </a:lnTo>
                  <a:lnTo>
                    <a:pt x="60" y="78"/>
                  </a:lnTo>
                  <a:lnTo>
                    <a:pt x="54" y="56"/>
                  </a:lnTo>
                  <a:lnTo>
                    <a:pt x="48" y="46"/>
                  </a:lnTo>
                  <a:lnTo>
                    <a:pt x="42" y="36"/>
                  </a:lnTo>
                  <a:lnTo>
                    <a:pt x="34" y="26"/>
                  </a:lnTo>
                  <a:lnTo>
                    <a:pt x="24" y="16"/>
                  </a:lnTo>
                  <a:lnTo>
                    <a:pt x="12" y="8"/>
                  </a:lnTo>
                  <a:lnTo>
                    <a:pt x="0" y="0"/>
                  </a:lnTo>
                  <a:lnTo>
                    <a:pt x="0" y="0"/>
                  </a:lnTo>
                  <a:close/>
                </a:path>
              </a:pathLst>
            </a:custGeom>
            <a:solidFill>
              <a:srgbClr val="B8D6DD"/>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3" name="Freeform 39"/>
            <p:cNvSpPr>
              <a:spLocks/>
            </p:cNvSpPr>
            <p:nvPr/>
          </p:nvSpPr>
          <p:spPr bwMode="auto">
            <a:xfrm>
              <a:off x="3099" y="2417"/>
              <a:ext cx="98" cy="38"/>
            </a:xfrm>
            <a:custGeom>
              <a:avLst/>
              <a:gdLst/>
              <a:ahLst/>
              <a:cxnLst>
                <a:cxn ang="0">
                  <a:pos x="0" y="38"/>
                </a:cxn>
                <a:cxn ang="0">
                  <a:pos x="0" y="38"/>
                </a:cxn>
                <a:cxn ang="0">
                  <a:pos x="8" y="32"/>
                </a:cxn>
                <a:cxn ang="0">
                  <a:pos x="16" y="26"/>
                </a:cxn>
                <a:cxn ang="0">
                  <a:pos x="30" y="20"/>
                </a:cxn>
                <a:cxn ang="0">
                  <a:pos x="44" y="16"/>
                </a:cxn>
                <a:cxn ang="0">
                  <a:pos x="60" y="14"/>
                </a:cxn>
                <a:cxn ang="0">
                  <a:pos x="80" y="16"/>
                </a:cxn>
                <a:cxn ang="0">
                  <a:pos x="88" y="18"/>
                </a:cxn>
                <a:cxn ang="0">
                  <a:pos x="98" y="24"/>
                </a:cxn>
                <a:cxn ang="0">
                  <a:pos x="98" y="24"/>
                </a:cxn>
                <a:cxn ang="0">
                  <a:pos x="92" y="14"/>
                </a:cxn>
                <a:cxn ang="0">
                  <a:pos x="86" y="8"/>
                </a:cxn>
                <a:cxn ang="0">
                  <a:pos x="76" y="2"/>
                </a:cxn>
                <a:cxn ang="0">
                  <a:pos x="68" y="0"/>
                </a:cxn>
                <a:cxn ang="0">
                  <a:pos x="62" y="0"/>
                </a:cxn>
                <a:cxn ang="0">
                  <a:pos x="54" y="0"/>
                </a:cxn>
                <a:cxn ang="0">
                  <a:pos x="44" y="4"/>
                </a:cxn>
                <a:cxn ang="0">
                  <a:pos x="34" y="8"/>
                </a:cxn>
                <a:cxn ang="0">
                  <a:pos x="24" y="16"/>
                </a:cxn>
                <a:cxn ang="0">
                  <a:pos x="12" y="26"/>
                </a:cxn>
                <a:cxn ang="0">
                  <a:pos x="0" y="38"/>
                </a:cxn>
                <a:cxn ang="0">
                  <a:pos x="0" y="38"/>
                </a:cxn>
              </a:cxnLst>
              <a:rect l="0" t="0" r="r" b="b"/>
              <a:pathLst>
                <a:path w="98" h="38">
                  <a:moveTo>
                    <a:pt x="0" y="38"/>
                  </a:moveTo>
                  <a:lnTo>
                    <a:pt x="0" y="38"/>
                  </a:lnTo>
                  <a:lnTo>
                    <a:pt x="8" y="32"/>
                  </a:lnTo>
                  <a:lnTo>
                    <a:pt x="16" y="26"/>
                  </a:lnTo>
                  <a:lnTo>
                    <a:pt x="30" y="20"/>
                  </a:lnTo>
                  <a:lnTo>
                    <a:pt x="44" y="16"/>
                  </a:lnTo>
                  <a:lnTo>
                    <a:pt x="60" y="14"/>
                  </a:lnTo>
                  <a:lnTo>
                    <a:pt x="80" y="16"/>
                  </a:lnTo>
                  <a:lnTo>
                    <a:pt x="88" y="18"/>
                  </a:lnTo>
                  <a:lnTo>
                    <a:pt x="98" y="24"/>
                  </a:lnTo>
                  <a:lnTo>
                    <a:pt x="98" y="24"/>
                  </a:lnTo>
                  <a:lnTo>
                    <a:pt x="92" y="14"/>
                  </a:lnTo>
                  <a:lnTo>
                    <a:pt x="86" y="8"/>
                  </a:lnTo>
                  <a:lnTo>
                    <a:pt x="76" y="2"/>
                  </a:lnTo>
                  <a:lnTo>
                    <a:pt x="68" y="0"/>
                  </a:lnTo>
                  <a:lnTo>
                    <a:pt x="62" y="0"/>
                  </a:lnTo>
                  <a:lnTo>
                    <a:pt x="54" y="0"/>
                  </a:lnTo>
                  <a:lnTo>
                    <a:pt x="44" y="4"/>
                  </a:lnTo>
                  <a:lnTo>
                    <a:pt x="34" y="8"/>
                  </a:lnTo>
                  <a:lnTo>
                    <a:pt x="24" y="16"/>
                  </a:lnTo>
                  <a:lnTo>
                    <a:pt x="12" y="26"/>
                  </a:lnTo>
                  <a:lnTo>
                    <a:pt x="0" y="38"/>
                  </a:lnTo>
                  <a:lnTo>
                    <a:pt x="0" y="38"/>
                  </a:lnTo>
                  <a:close/>
                </a:path>
              </a:pathLst>
            </a:custGeom>
            <a:solidFill>
              <a:srgbClr val="B8D6DD"/>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4" name="Freeform 40"/>
            <p:cNvSpPr>
              <a:spLocks/>
            </p:cNvSpPr>
            <p:nvPr/>
          </p:nvSpPr>
          <p:spPr bwMode="auto">
            <a:xfrm>
              <a:off x="3093" y="2359"/>
              <a:ext cx="48" cy="68"/>
            </a:xfrm>
            <a:custGeom>
              <a:avLst/>
              <a:gdLst/>
              <a:ahLst/>
              <a:cxnLst>
                <a:cxn ang="0">
                  <a:pos x="48" y="2"/>
                </a:cxn>
                <a:cxn ang="0">
                  <a:pos x="48" y="2"/>
                </a:cxn>
                <a:cxn ang="0">
                  <a:pos x="42" y="6"/>
                </a:cxn>
                <a:cxn ang="0">
                  <a:pos x="30" y="20"/>
                </a:cxn>
                <a:cxn ang="0">
                  <a:pos x="22" y="30"/>
                </a:cxn>
                <a:cxn ang="0">
                  <a:pos x="14" y="42"/>
                </a:cxn>
                <a:cxn ang="0">
                  <a:pos x="8" y="54"/>
                </a:cxn>
                <a:cxn ang="0">
                  <a:pos x="4" y="68"/>
                </a:cxn>
                <a:cxn ang="0">
                  <a:pos x="4" y="68"/>
                </a:cxn>
                <a:cxn ang="0">
                  <a:pos x="0" y="56"/>
                </a:cxn>
                <a:cxn ang="0">
                  <a:pos x="0" y="44"/>
                </a:cxn>
                <a:cxn ang="0">
                  <a:pos x="0" y="30"/>
                </a:cxn>
                <a:cxn ang="0">
                  <a:pos x="4" y="18"/>
                </a:cxn>
                <a:cxn ang="0">
                  <a:pos x="8" y="12"/>
                </a:cxn>
                <a:cxn ang="0">
                  <a:pos x="14" y="8"/>
                </a:cxn>
                <a:cxn ang="0">
                  <a:pos x="20" y="4"/>
                </a:cxn>
                <a:cxn ang="0">
                  <a:pos x="28" y="2"/>
                </a:cxn>
                <a:cxn ang="0">
                  <a:pos x="38" y="0"/>
                </a:cxn>
                <a:cxn ang="0">
                  <a:pos x="48" y="2"/>
                </a:cxn>
                <a:cxn ang="0">
                  <a:pos x="48" y="2"/>
                </a:cxn>
              </a:cxnLst>
              <a:rect l="0" t="0" r="r" b="b"/>
              <a:pathLst>
                <a:path w="48" h="68">
                  <a:moveTo>
                    <a:pt x="48" y="2"/>
                  </a:moveTo>
                  <a:lnTo>
                    <a:pt x="48" y="2"/>
                  </a:lnTo>
                  <a:lnTo>
                    <a:pt x="42" y="6"/>
                  </a:lnTo>
                  <a:lnTo>
                    <a:pt x="30" y="20"/>
                  </a:lnTo>
                  <a:lnTo>
                    <a:pt x="22" y="30"/>
                  </a:lnTo>
                  <a:lnTo>
                    <a:pt x="14" y="42"/>
                  </a:lnTo>
                  <a:lnTo>
                    <a:pt x="8" y="54"/>
                  </a:lnTo>
                  <a:lnTo>
                    <a:pt x="4" y="68"/>
                  </a:lnTo>
                  <a:lnTo>
                    <a:pt x="4" y="68"/>
                  </a:lnTo>
                  <a:lnTo>
                    <a:pt x="0" y="56"/>
                  </a:lnTo>
                  <a:lnTo>
                    <a:pt x="0" y="44"/>
                  </a:lnTo>
                  <a:lnTo>
                    <a:pt x="0" y="30"/>
                  </a:lnTo>
                  <a:lnTo>
                    <a:pt x="4" y="18"/>
                  </a:lnTo>
                  <a:lnTo>
                    <a:pt x="8" y="12"/>
                  </a:lnTo>
                  <a:lnTo>
                    <a:pt x="14" y="8"/>
                  </a:lnTo>
                  <a:lnTo>
                    <a:pt x="20" y="4"/>
                  </a:lnTo>
                  <a:lnTo>
                    <a:pt x="28" y="2"/>
                  </a:lnTo>
                  <a:lnTo>
                    <a:pt x="38" y="0"/>
                  </a:lnTo>
                  <a:lnTo>
                    <a:pt x="48" y="2"/>
                  </a:lnTo>
                  <a:lnTo>
                    <a:pt x="48" y="2"/>
                  </a:lnTo>
                  <a:close/>
                </a:path>
              </a:pathLst>
            </a:custGeom>
            <a:solidFill>
              <a:srgbClr val="B8D6DD"/>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5" name="Freeform 41"/>
            <p:cNvSpPr>
              <a:spLocks/>
            </p:cNvSpPr>
            <p:nvPr/>
          </p:nvSpPr>
          <p:spPr bwMode="auto">
            <a:xfrm>
              <a:off x="2741" y="1875"/>
              <a:ext cx="264" cy="232"/>
            </a:xfrm>
            <a:custGeom>
              <a:avLst/>
              <a:gdLst/>
              <a:ahLst/>
              <a:cxnLst>
                <a:cxn ang="0">
                  <a:pos x="156" y="2"/>
                </a:cxn>
                <a:cxn ang="0">
                  <a:pos x="156" y="2"/>
                </a:cxn>
                <a:cxn ang="0">
                  <a:pos x="140" y="0"/>
                </a:cxn>
                <a:cxn ang="0">
                  <a:pos x="124" y="0"/>
                </a:cxn>
                <a:cxn ang="0">
                  <a:pos x="104" y="4"/>
                </a:cxn>
                <a:cxn ang="0">
                  <a:pos x="82" y="10"/>
                </a:cxn>
                <a:cxn ang="0">
                  <a:pos x="70" y="14"/>
                </a:cxn>
                <a:cxn ang="0">
                  <a:pos x="58" y="20"/>
                </a:cxn>
                <a:cxn ang="0">
                  <a:pos x="48" y="28"/>
                </a:cxn>
                <a:cxn ang="0">
                  <a:pos x="38" y="36"/>
                </a:cxn>
                <a:cxn ang="0">
                  <a:pos x="28" y="48"/>
                </a:cxn>
                <a:cxn ang="0">
                  <a:pos x="20" y="60"/>
                </a:cxn>
                <a:cxn ang="0">
                  <a:pos x="20" y="60"/>
                </a:cxn>
                <a:cxn ang="0">
                  <a:pos x="28" y="140"/>
                </a:cxn>
                <a:cxn ang="0">
                  <a:pos x="28" y="140"/>
                </a:cxn>
                <a:cxn ang="0">
                  <a:pos x="30" y="154"/>
                </a:cxn>
                <a:cxn ang="0">
                  <a:pos x="28" y="164"/>
                </a:cxn>
                <a:cxn ang="0">
                  <a:pos x="28" y="164"/>
                </a:cxn>
                <a:cxn ang="0">
                  <a:pos x="16" y="192"/>
                </a:cxn>
                <a:cxn ang="0">
                  <a:pos x="2" y="222"/>
                </a:cxn>
                <a:cxn ang="0">
                  <a:pos x="2" y="222"/>
                </a:cxn>
                <a:cxn ang="0">
                  <a:pos x="0" y="226"/>
                </a:cxn>
                <a:cxn ang="0">
                  <a:pos x="2" y="232"/>
                </a:cxn>
                <a:cxn ang="0">
                  <a:pos x="8" y="232"/>
                </a:cxn>
                <a:cxn ang="0">
                  <a:pos x="14" y="230"/>
                </a:cxn>
                <a:cxn ang="0">
                  <a:pos x="14" y="230"/>
                </a:cxn>
                <a:cxn ang="0">
                  <a:pos x="22" y="220"/>
                </a:cxn>
                <a:cxn ang="0">
                  <a:pos x="38" y="202"/>
                </a:cxn>
                <a:cxn ang="0">
                  <a:pos x="50" y="192"/>
                </a:cxn>
                <a:cxn ang="0">
                  <a:pos x="64" y="180"/>
                </a:cxn>
                <a:cxn ang="0">
                  <a:pos x="84" y="168"/>
                </a:cxn>
                <a:cxn ang="0">
                  <a:pos x="110" y="156"/>
                </a:cxn>
                <a:cxn ang="0">
                  <a:pos x="110" y="156"/>
                </a:cxn>
                <a:cxn ang="0">
                  <a:pos x="136" y="144"/>
                </a:cxn>
                <a:cxn ang="0">
                  <a:pos x="158" y="136"/>
                </a:cxn>
                <a:cxn ang="0">
                  <a:pos x="180" y="130"/>
                </a:cxn>
                <a:cxn ang="0">
                  <a:pos x="196" y="128"/>
                </a:cxn>
                <a:cxn ang="0">
                  <a:pos x="224" y="124"/>
                </a:cxn>
                <a:cxn ang="0">
                  <a:pos x="242" y="126"/>
                </a:cxn>
                <a:cxn ang="0">
                  <a:pos x="242" y="126"/>
                </a:cxn>
                <a:cxn ang="0">
                  <a:pos x="262" y="126"/>
                </a:cxn>
                <a:cxn ang="0">
                  <a:pos x="264" y="124"/>
                </a:cxn>
                <a:cxn ang="0">
                  <a:pos x="260" y="122"/>
                </a:cxn>
                <a:cxn ang="0">
                  <a:pos x="260" y="122"/>
                </a:cxn>
                <a:cxn ang="0">
                  <a:pos x="228" y="108"/>
                </a:cxn>
                <a:cxn ang="0">
                  <a:pos x="208" y="100"/>
                </a:cxn>
                <a:cxn ang="0">
                  <a:pos x="198" y="92"/>
                </a:cxn>
                <a:cxn ang="0">
                  <a:pos x="198" y="92"/>
                </a:cxn>
                <a:cxn ang="0">
                  <a:pos x="188" y="76"/>
                </a:cxn>
                <a:cxn ang="0">
                  <a:pos x="176" y="44"/>
                </a:cxn>
                <a:cxn ang="0">
                  <a:pos x="162" y="14"/>
                </a:cxn>
                <a:cxn ang="0">
                  <a:pos x="158" y="4"/>
                </a:cxn>
                <a:cxn ang="0">
                  <a:pos x="156" y="2"/>
                </a:cxn>
                <a:cxn ang="0">
                  <a:pos x="156" y="2"/>
                </a:cxn>
              </a:cxnLst>
              <a:rect l="0" t="0" r="r" b="b"/>
              <a:pathLst>
                <a:path w="264" h="232">
                  <a:moveTo>
                    <a:pt x="156" y="2"/>
                  </a:moveTo>
                  <a:lnTo>
                    <a:pt x="156" y="2"/>
                  </a:lnTo>
                  <a:lnTo>
                    <a:pt x="140" y="0"/>
                  </a:lnTo>
                  <a:lnTo>
                    <a:pt x="124" y="0"/>
                  </a:lnTo>
                  <a:lnTo>
                    <a:pt x="104" y="4"/>
                  </a:lnTo>
                  <a:lnTo>
                    <a:pt x="82" y="10"/>
                  </a:lnTo>
                  <a:lnTo>
                    <a:pt x="70" y="14"/>
                  </a:lnTo>
                  <a:lnTo>
                    <a:pt x="58" y="20"/>
                  </a:lnTo>
                  <a:lnTo>
                    <a:pt x="48" y="28"/>
                  </a:lnTo>
                  <a:lnTo>
                    <a:pt x="38" y="36"/>
                  </a:lnTo>
                  <a:lnTo>
                    <a:pt x="28" y="48"/>
                  </a:lnTo>
                  <a:lnTo>
                    <a:pt x="20" y="60"/>
                  </a:lnTo>
                  <a:lnTo>
                    <a:pt x="20" y="60"/>
                  </a:lnTo>
                  <a:lnTo>
                    <a:pt x="28" y="140"/>
                  </a:lnTo>
                  <a:lnTo>
                    <a:pt x="28" y="140"/>
                  </a:lnTo>
                  <a:lnTo>
                    <a:pt x="30" y="154"/>
                  </a:lnTo>
                  <a:lnTo>
                    <a:pt x="28" y="164"/>
                  </a:lnTo>
                  <a:lnTo>
                    <a:pt x="28" y="164"/>
                  </a:lnTo>
                  <a:lnTo>
                    <a:pt x="16" y="192"/>
                  </a:lnTo>
                  <a:lnTo>
                    <a:pt x="2" y="222"/>
                  </a:lnTo>
                  <a:lnTo>
                    <a:pt x="2" y="222"/>
                  </a:lnTo>
                  <a:lnTo>
                    <a:pt x="0" y="226"/>
                  </a:lnTo>
                  <a:lnTo>
                    <a:pt x="2" y="232"/>
                  </a:lnTo>
                  <a:lnTo>
                    <a:pt x="8" y="232"/>
                  </a:lnTo>
                  <a:lnTo>
                    <a:pt x="14" y="230"/>
                  </a:lnTo>
                  <a:lnTo>
                    <a:pt x="14" y="230"/>
                  </a:lnTo>
                  <a:lnTo>
                    <a:pt x="22" y="220"/>
                  </a:lnTo>
                  <a:lnTo>
                    <a:pt x="38" y="202"/>
                  </a:lnTo>
                  <a:lnTo>
                    <a:pt x="50" y="192"/>
                  </a:lnTo>
                  <a:lnTo>
                    <a:pt x="64" y="180"/>
                  </a:lnTo>
                  <a:lnTo>
                    <a:pt x="84" y="168"/>
                  </a:lnTo>
                  <a:lnTo>
                    <a:pt x="110" y="156"/>
                  </a:lnTo>
                  <a:lnTo>
                    <a:pt x="110" y="156"/>
                  </a:lnTo>
                  <a:lnTo>
                    <a:pt x="136" y="144"/>
                  </a:lnTo>
                  <a:lnTo>
                    <a:pt x="158" y="136"/>
                  </a:lnTo>
                  <a:lnTo>
                    <a:pt x="180" y="130"/>
                  </a:lnTo>
                  <a:lnTo>
                    <a:pt x="196" y="128"/>
                  </a:lnTo>
                  <a:lnTo>
                    <a:pt x="224" y="124"/>
                  </a:lnTo>
                  <a:lnTo>
                    <a:pt x="242" y="126"/>
                  </a:lnTo>
                  <a:lnTo>
                    <a:pt x="242" y="126"/>
                  </a:lnTo>
                  <a:lnTo>
                    <a:pt x="262" y="126"/>
                  </a:lnTo>
                  <a:lnTo>
                    <a:pt x="264" y="124"/>
                  </a:lnTo>
                  <a:lnTo>
                    <a:pt x="260" y="122"/>
                  </a:lnTo>
                  <a:lnTo>
                    <a:pt x="260" y="122"/>
                  </a:lnTo>
                  <a:lnTo>
                    <a:pt x="228" y="108"/>
                  </a:lnTo>
                  <a:lnTo>
                    <a:pt x="208" y="100"/>
                  </a:lnTo>
                  <a:lnTo>
                    <a:pt x="198" y="92"/>
                  </a:lnTo>
                  <a:lnTo>
                    <a:pt x="198" y="92"/>
                  </a:lnTo>
                  <a:lnTo>
                    <a:pt x="188" y="76"/>
                  </a:lnTo>
                  <a:lnTo>
                    <a:pt x="176" y="44"/>
                  </a:lnTo>
                  <a:lnTo>
                    <a:pt x="162" y="14"/>
                  </a:lnTo>
                  <a:lnTo>
                    <a:pt x="158" y="4"/>
                  </a:lnTo>
                  <a:lnTo>
                    <a:pt x="156" y="2"/>
                  </a:lnTo>
                  <a:lnTo>
                    <a:pt x="156" y="2"/>
                  </a:lnTo>
                  <a:close/>
                </a:path>
              </a:pathLst>
            </a:custGeom>
            <a:solidFill>
              <a:srgbClr val="100C1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6" name="Freeform 42"/>
            <p:cNvSpPr>
              <a:spLocks/>
            </p:cNvSpPr>
            <p:nvPr/>
          </p:nvSpPr>
          <p:spPr bwMode="auto">
            <a:xfrm>
              <a:off x="2843" y="1881"/>
              <a:ext cx="78" cy="100"/>
            </a:xfrm>
            <a:custGeom>
              <a:avLst/>
              <a:gdLst/>
              <a:ahLst/>
              <a:cxnLst>
                <a:cxn ang="0">
                  <a:pos x="78" y="88"/>
                </a:cxn>
                <a:cxn ang="0">
                  <a:pos x="78" y="88"/>
                </a:cxn>
                <a:cxn ang="0">
                  <a:pos x="56" y="90"/>
                </a:cxn>
                <a:cxn ang="0">
                  <a:pos x="38" y="94"/>
                </a:cxn>
                <a:cxn ang="0">
                  <a:pos x="30" y="96"/>
                </a:cxn>
                <a:cxn ang="0">
                  <a:pos x="22" y="100"/>
                </a:cxn>
                <a:cxn ang="0">
                  <a:pos x="0" y="0"/>
                </a:cxn>
                <a:cxn ang="0">
                  <a:pos x="0" y="0"/>
                </a:cxn>
                <a:cxn ang="0">
                  <a:pos x="16" y="0"/>
                </a:cxn>
                <a:cxn ang="0">
                  <a:pos x="40" y="0"/>
                </a:cxn>
                <a:cxn ang="0">
                  <a:pos x="40" y="0"/>
                </a:cxn>
                <a:cxn ang="0">
                  <a:pos x="44" y="4"/>
                </a:cxn>
                <a:cxn ang="0">
                  <a:pos x="50" y="14"/>
                </a:cxn>
                <a:cxn ang="0">
                  <a:pos x="62" y="44"/>
                </a:cxn>
                <a:cxn ang="0">
                  <a:pos x="78" y="88"/>
                </a:cxn>
                <a:cxn ang="0">
                  <a:pos x="78" y="88"/>
                </a:cxn>
              </a:cxnLst>
              <a:rect l="0" t="0" r="r" b="b"/>
              <a:pathLst>
                <a:path w="78" h="100">
                  <a:moveTo>
                    <a:pt x="78" y="88"/>
                  </a:moveTo>
                  <a:lnTo>
                    <a:pt x="78" y="88"/>
                  </a:lnTo>
                  <a:lnTo>
                    <a:pt x="56" y="90"/>
                  </a:lnTo>
                  <a:lnTo>
                    <a:pt x="38" y="94"/>
                  </a:lnTo>
                  <a:lnTo>
                    <a:pt x="30" y="96"/>
                  </a:lnTo>
                  <a:lnTo>
                    <a:pt x="22" y="100"/>
                  </a:lnTo>
                  <a:lnTo>
                    <a:pt x="0" y="0"/>
                  </a:lnTo>
                  <a:lnTo>
                    <a:pt x="0" y="0"/>
                  </a:lnTo>
                  <a:lnTo>
                    <a:pt x="16" y="0"/>
                  </a:lnTo>
                  <a:lnTo>
                    <a:pt x="40" y="0"/>
                  </a:lnTo>
                  <a:lnTo>
                    <a:pt x="40" y="0"/>
                  </a:lnTo>
                  <a:lnTo>
                    <a:pt x="44" y="4"/>
                  </a:lnTo>
                  <a:lnTo>
                    <a:pt x="50" y="14"/>
                  </a:lnTo>
                  <a:lnTo>
                    <a:pt x="62" y="44"/>
                  </a:lnTo>
                  <a:lnTo>
                    <a:pt x="78" y="88"/>
                  </a:lnTo>
                  <a:lnTo>
                    <a:pt x="78" y="88"/>
                  </a:lnTo>
                  <a:close/>
                </a:path>
              </a:pathLst>
            </a:custGeom>
            <a:solidFill>
              <a:srgbClr val="1B151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7" name="Freeform 43"/>
            <p:cNvSpPr>
              <a:spLocks/>
            </p:cNvSpPr>
            <p:nvPr/>
          </p:nvSpPr>
          <p:spPr bwMode="auto">
            <a:xfrm>
              <a:off x="2891" y="2213"/>
              <a:ext cx="56" cy="658"/>
            </a:xfrm>
            <a:custGeom>
              <a:avLst/>
              <a:gdLst/>
              <a:ahLst/>
              <a:cxnLst>
                <a:cxn ang="0">
                  <a:pos x="12" y="0"/>
                </a:cxn>
                <a:cxn ang="0">
                  <a:pos x="12" y="0"/>
                </a:cxn>
                <a:cxn ang="0">
                  <a:pos x="10" y="4"/>
                </a:cxn>
                <a:cxn ang="0">
                  <a:pos x="4" y="16"/>
                </a:cxn>
                <a:cxn ang="0">
                  <a:pos x="2" y="24"/>
                </a:cxn>
                <a:cxn ang="0">
                  <a:pos x="0" y="34"/>
                </a:cxn>
                <a:cxn ang="0">
                  <a:pos x="0" y="44"/>
                </a:cxn>
                <a:cxn ang="0">
                  <a:pos x="2" y="56"/>
                </a:cxn>
                <a:cxn ang="0">
                  <a:pos x="2" y="56"/>
                </a:cxn>
                <a:cxn ang="0">
                  <a:pos x="14" y="102"/>
                </a:cxn>
                <a:cxn ang="0">
                  <a:pos x="28" y="180"/>
                </a:cxn>
                <a:cxn ang="0">
                  <a:pos x="36" y="226"/>
                </a:cxn>
                <a:cxn ang="0">
                  <a:pos x="42" y="272"/>
                </a:cxn>
                <a:cxn ang="0">
                  <a:pos x="48" y="316"/>
                </a:cxn>
                <a:cxn ang="0">
                  <a:pos x="48" y="356"/>
                </a:cxn>
                <a:cxn ang="0">
                  <a:pos x="48" y="356"/>
                </a:cxn>
                <a:cxn ang="0">
                  <a:pos x="50" y="388"/>
                </a:cxn>
                <a:cxn ang="0">
                  <a:pos x="50" y="462"/>
                </a:cxn>
                <a:cxn ang="0">
                  <a:pos x="50" y="462"/>
                </a:cxn>
                <a:cxn ang="0">
                  <a:pos x="48" y="580"/>
                </a:cxn>
                <a:cxn ang="0">
                  <a:pos x="46" y="658"/>
                </a:cxn>
                <a:cxn ang="0">
                  <a:pos x="52" y="658"/>
                </a:cxn>
                <a:cxn ang="0">
                  <a:pos x="52" y="658"/>
                </a:cxn>
                <a:cxn ang="0">
                  <a:pos x="54" y="582"/>
                </a:cxn>
                <a:cxn ang="0">
                  <a:pos x="56" y="462"/>
                </a:cxn>
                <a:cxn ang="0">
                  <a:pos x="56" y="462"/>
                </a:cxn>
                <a:cxn ang="0">
                  <a:pos x="56" y="388"/>
                </a:cxn>
                <a:cxn ang="0">
                  <a:pos x="54" y="356"/>
                </a:cxn>
                <a:cxn ang="0">
                  <a:pos x="54" y="356"/>
                </a:cxn>
                <a:cxn ang="0">
                  <a:pos x="52" y="316"/>
                </a:cxn>
                <a:cxn ang="0">
                  <a:pos x="48" y="270"/>
                </a:cxn>
                <a:cxn ang="0">
                  <a:pos x="42" y="224"/>
                </a:cxn>
                <a:cxn ang="0">
                  <a:pos x="34" y="180"/>
                </a:cxn>
                <a:cxn ang="0">
                  <a:pos x="18" y="102"/>
                </a:cxn>
                <a:cxn ang="0">
                  <a:pos x="8" y="54"/>
                </a:cxn>
                <a:cxn ang="0">
                  <a:pos x="8" y="54"/>
                </a:cxn>
                <a:cxn ang="0">
                  <a:pos x="6" y="44"/>
                </a:cxn>
                <a:cxn ang="0">
                  <a:pos x="6" y="34"/>
                </a:cxn>
                <a:cxn ang="0">
                  <a:pos x="8" y="26"/>
                </a:cxn>
                <a:cxn ang="0">
                  <a:pos x="10" y="18"/>
                </a:cxn>
                <a:cxn ang="0">
                  <a:pos x="14" y="8"/>
                </a:cxn>
                <a:cxn ang="0">
                  <a:pos x="18" y="4"/>
                </a:cxn>
                <a:cxn ang="0">
                  <a:pos x="16" y="4"/>
                </a:cxn>
                <a:cxn ang="0">
                  <a:pos x="12" y="0"/>
                </a:cxn>
              </a:cxnLst>
              <a:rect l="0" t="0" r="r" b="b"/>
              <a:pathLst>
                <a:path w="56" h="658">
                  <a:moveTo>
                    <a:pt x="12" y="0"/>
                  </a:moveTo>
                  <a:lnTo>
                    <a:pt x="12" y="0"/>
                  </a:lnTo>
                  <a:lnTo>
                    <a:pt x="10" y="4"/>
                  </a:lnTo>
                  <a:lnTo>
                    <a:pt x="4" y="16"/>
                  </a:lnTo>
                  <a:lnTo>
                    <a:pt x="2" y="24"/>
                  </a:lnTo>
                  <a:lnTo>
                    <a:pt x="0" y="34"/>
                  </a:lnTo>
                  <a:lnTo>
                    <a:pt x="0" y="44"/>
                  </a:lnTo>
                  <a:lnTo>
                    <a:pt x="2" y="56"/>
                  </a:lnTo>
                  <a:lnTo>
                    <a:pt x="2" y="56"/>
                  </a:lnTo>
                  <a:lnTo>
                    <a:pt x="14" y="102"/>
                  </a:lnTo>
                  <a:lnTo>
                    <a:pt x="28" y="180"/>
                  </a:lnTo>
                  <a:lnTo>
                    <a:pt x="36" y="226"/>
                  </a:lnTo>
                  <a:lnTo>
                    <a:pt x="42" y="272"/>
                  </a:lnTo>
                  <a:lnTo>
                    <a:pt x="48" y="316"/>
                  </a:lnTo>
                  <a:lnTo>
                    <a:pt x="48" y="356"/>
                  </a:lnTo>
                  <a:lnTo>
                    <a:pt x="48" y="356"/>
                  </a:lnTo>
                  <a:lnTo>
                    <a:pt x="50" y="388"/>
                  </a:lnTo>
                  <a:lnTo>
                    <a:pt x="50" y="462"/>
                  </a:lnTo>
                  <a:lnTo>
                    <a:pt x="50" y="462"/>
                  </a:lnTo>
                  <a:lnTo>
                    <a:pt x="48" y="580"/>
                  </a:lnTo>
                  <a:lnTo>
                    <a:pt x="46" y="658"/>
                  </a:lnTo>
                  <a:lnTo>
                    <a:pt x="52" y="658"/>
                  </a:lnTo>
                  <a:lnTo>
                    <a:pt x="52" y="658"/>
                  </a:lnTo>
                  <a:lnTo>
                    <a:pt x="54" y="582"/>
                  </a:lnTo>
                  <a:lnTo>
                    <a:pt x="56" y="462"/>
                  </a:lnTo>
                  <a:lnTo>
                    <a:pt x="56" y="462"/>
                  </a:lnTo>
                  <a:lnTo>
                    <a:pt x="56" y="388"/>
                  </a:lnTo>
                  <a:lnTo>
                    <a:pt x="54" y="356"/>
                  </a:lnTo>
                  <a:lnTo>
                    <a:pt x="54" y="356"/>
                  </a:lnTo>
                  <a:lnTo>
                    <a:pt x="52" y="316"/>
                  </a:lnTo>
                  <a:lnTo>
                    <a:pt x="48" y="270"/>
                  </a:lnTo>
                  <a:lnTo>
                    <a:pt x="42" y="224"/>
                  </a:lnTo>
                  <a:lnTo>
                    <a:pt x="34" y="180"/>
                  </a:lnTo>
                  <a:lnTo>
                    <a:pt x="18" y="102"/>
                  </a:lnTo>
                  <a:lnTo>
                    <a:pt x="8" y="54"/>
                  </a:lnTo>
                  <a:lnTo>
                    <a:pt x="8" y="54"/>
                  </a:lnTo>
                  <a:lnTo>
                    <a:pt x="6" y="44"/>
                  </a:lnTo>
                  <a:lnTo>
                    <a:pt x="6" y="34"/>
                  </a:lnTo>
                  <a:lnTo>
                    <a:pt x="8" y="26"/>
                  </a:lnTo>
                  <a:lnTo>
                    <a:pt x="10" y="18"/>
                  </a:lnTo>
                  <a:lnTo>
                    <a:pt x="14" y="8"/>
                  </a:lnTo>
                  <a:lnTo>
                    <a:pt x="18" y="4"/>
                  </a:lnTo>
                  <a:lnTo>
                    <a:pt x="16" y="4"/>
                  </a:lnTo>
                  <a:lnTo>
                    <a:pt x="12" y="0"/>
                  </a:lnTo>
                  <a:close/>
                </a:path>
              </a:pathLst>
            </a:custGeom>
            <a:solidFill>
              <a:srgbClr val="D2100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8" name="Freeform 44"/>
            <p:cNvSpPr>
              <a:spLocks/>
            </p:cNvSpPr>
            <p:nvPr/>
          </p:nvSpPr>
          <p:spPr bwMode="auto">
            <a:xfrm>
              <a:off x="2761" y="2543"/>
              <a:ext cx="292" cy="102"/>
            </a:xfrm>
            <a:custGeom>
              <a:avLst/>
              <a:gdLst/>
              <a:ahLst/>
              <a:cxnLst>
                <a:cxn ang="0">
                  <a:pos x="12" y="0"/>
                </a:cxn>
                <a:cxn ang="0">
                  <a:pos x="0" y="66"/>
                </a:cxn>
                <a:cxn ang="0">
                  <a:pos x="0" y="66"/>
                </a:cxn>
                <a:cxn ang="0">
                  <a:pos x="6" y="68"/>
                </a:cxn>
                <a:cxn ang="0">
                  <a:pos x="24" y="78"/>
                </a:cxn>
                <a:cxn ang="0">
                  <a:pos x="50" y="88"/>
                </a:cxn>
                <a:cxn ang="0">
                  <a:pos x="68" y="92"/>
                </a:cxn>
                <a:cxn ang="0">
                  <a:pos x="86" y="96"/>
                </a:cxn>
                <a:cxn ang="0">
                  <a:pos x="108" y="100"/>
                </a:cxn>
                <a:cxn ang="0">
                  <a:pos x="130" y="102"/>
                </a:cxn>
                <a:cxn ang="0">
                  <a:pos x="154" y="102"/>
                </a:cxn>
                <a:cxn ang="0">
                  <a:pos x="180" y="100"/>
                </a:cxn>
                <a:cxn ang="0">
                  <a:pos x="206" y="94"/>
                </a:cxn>
                <a:cxn ang="0">
                  <a:pos x="234" y="86"/>
                </a:cxn>
                <a:cxn ang="0">
                  <a:pos x="262" y="76"/>
                </a:cxn>
                <a:cxn ang="0">
                  <a:pos x="292" y="62"/>
                </a:cxn>
                <a:cxn ang="0">
                  <a:pos x="292" y="4"/>
                </a:cxn>
                <a:cxn ang="0">
                  <a:pos x="292" y="4"/>
                </a:cxn>
                <a:cxn ang="0">
                  <a:pos x="270" y="14"/>
                </a:cxn>
                <a:cxn ang="0">
                  <a:pos x="242" y="20"/>
                </a:cxn>
                <a:cxn ang="0">
                  <a:pos x="208" y="26"/>
                </a:cxn>
                <a:cxn ang="0">
                  <a:pos x="188" y="30"/>
                </a:cxn>
                <a:cxn ang="0">
                  <a:pos x="166" y="30"/>
                </a:cxn>
                <a:cxn ang="0">
                  <a:pos x="144" y="30"/>
                </a:cxn>
                <a:cxn ang="0">
                  <a:pos x="118" y="28"/>
                </a:cxn>
                <a:cxn ang="0">
                  <a:pos x="94" y="24"/>
                </a:cxn>
                <a:cxn ang="0">
                  <a:pos x="66" y="20"/>
                </a:cxn>
                <a:cxn ang="0">
                  <a:pos x="40" y="10"/>
                </a:cxn>
                <a:cxn ang="0">
                  <a:pos x="12" y="0"/>
                </a:cxn>
                <a:cxn ang="0">
                  <a:pos x="12" y="0"/>
                </a:cxn>
              </a:cxnLst>
              <a:rect l="0" t="0" r="r" b="b"/>
              <a:pathLst>
                <a:path w="292" h="102">
                  <a:moveTo>
                    <a:pt x="12" y="0"/>
                  </a:moveTo>
                  <a:lnTo>
                    <a:pt x="0" y="66"/>
                  </a:lnTo>
                  <a:lnTo>
                    <a:pt x="0" y="66"/>
                  </a:lnTo>
                  <a:lnTo>
                    <a:pt x="6" y="68"/>
                  </a:lnTo>
                  <a:lnTo>
                    <a:pt x="24" y="78"/>
                  </a:lnTo>
                  <a:lnTo>
                    <a:pt x="50" y="88"/>
                  </a:lnTo>
                  <a:lnTo>
                    <a:pt x="68" y="92"/>
                  </a:lnTo>
                  <a:lnTo>
                    <a:pt x="86" y="96"/>
                  </a:lnTo>
                  <a:lnTo>
                    <a:pt x="108" y="100"/>
                  </a:lnTo>
                  <a:lnTo>
                    <a:pt x="130" y="102"/>
                  </a:lnTo>
                  <a:lnTo>
                    <a:pt x="154" y="102"/>
                  </a:lnTo>
                  <a:lnTo>
                    <a:pt x="180" y="100"/>
                  </a:lnTo>
                  <a:lnTo>
                    <a:pt x="206" y="94"/>
                  </a:lnTo>
                  <a:lnTo>
                    <a:pt x="234" y="86"/>
                  </a:lnTo>
                  <a:lnTo>
                    <a:pt x="262" y="76"/>
                  </a:lnTo>
                  <a:lnTo>
                    <a:pt x="292" y="62"/>
                  </a:lnTo>
                  <a:lnTo>
                    <a:pt x="292" y="4"/>
                  </a:lnTo>
                  <a:lnTo>
                    <a:pt x="292" y="4"/>
                  </a:lnTo>
                  <a:lnTo>
                    <a:pt x="270" y="14"/>
                  </a:lnTo>
                  <a:lnTo>
                    <a:pt x="242" y="20"/>
                  </a:lnTo>
                  <a:lnTo>
                    <a:pt x="208" y="26"/>
                  </a:lnTo>
                  <a:lnTo>
                    <a:pt x="188" y="30"/>
                  </a:lnTo>
                  <a:lnTo>
                    <a:pt x="166" y="30"/>
                  </a:lnTo>
                  <a:lnTo>
                    <a:pt x="144" y="30"/>
                  </a:lnTo>
                  <a:lnTo>
                    <a:pt x="118" y="28"/>
                  </a:lnTo>
                  <a:lnTo>
                    <a:pt x="94" y="24"/>
                  </a:lnTo>
                  <a:lnTo>
                    <a:pt x="66" y="20"/>
                  </a:lnTo>
                  <a:lnTo>
                    <a:pt x="40" y="10"/>
                  </a:lnTo>
                  <a:lnTo>
                    <a:pt x="12" y="0"/>
                  </a:lnTo>
                  <a:lnTo>
                    <a:pt x="12" y="0"/>
                  </a:lnTo>
                  <a:close/>
                </a:path>
              </a:pathLst>
            </a:custGeom>
            <a:solidFill>
              <a:srgbClr val="FC57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9" name="Freeform 45"/>
            <p:cNvSpPr>
              <a:spLocks/>
            </p:cNvSpPr>
            <p:nvPr/>
          </p:nvSpPr>
          <p:spPr bwMode="auto">
            <a:xfrm>
              <a:off x="2765" y="2575"/>
              <a:ext cx="290" cy="54"/>
            </a:xfrm>
            <a:custGeom>
              <a:avLst/>
              <a:gdLst/>
              <a:ahLst/>
              <a:cxnLst>
                <a:cxn ang="0">
                  <a:pos x="0" y="4"/>
                </a:cxn>
                <a:cxn ang="0">
                  <a:pos x="0" y="4"/>
                </a:cxn>
                <a:cxn ang="0">
                  <a:pos x="28" y="12"/>
                </a:cxn>
                <a:cxn ang="0">
                  <a:pos x="60" y="22"/>
                </a:cxn>
                <a:cxn ang="0">
                  <a:pos x="100" y="28"/>
                </a:cxn>
                <a:cxn ang="0">
                  <a:pos x="122" y="30"/>
                </a:cxn>
                <a:cxn ang="0">
                  <a:pos x="146" y="32"/>
                </a:cxn>
                <a:cxn ang="0">
                  <a:pos x="170" y="32"/>
                </a:cxn>
                <a:cxn ang="0">
                  <a:pos x="194" y="30"/>
                </a:cxn>
                <a:cxn ang="0">
                  <a:pos x="218" y="26"/>
                </a:cxn>
                <a:cxn ang="0">
                  <a:pos x="242" y="20"/>
                </a:cxn>
                <a:cxn ang="0">
                  <a:pos x="266" y="12"/>
                </a:cxn>
                <a:cxn ang="0">
                  <a:pos x="288" y="0"/>
                </a:cxn>
                <a:cxn ang="0">
                  <a:pos x="290" y="10"/>
                </a:cxn>
                <a:cxn ang="0">
                  <a:pos x="290" y="10"/>
                </a:cxn>
                <a:cxn ang="0">
                  <a:pos x="284" y="12"/>
                </a:cxn>
                <a:cxn ang="0">
                  <a:pos x="268" y="22"/>
                </a:cxn>
                <a:cxn ang="0">
                  <a:pos x="244" y="34"/>
                </a:cxn>
                <a:cxn ang="0">
                  <a:pos x="228" y="40"/>
                </a:cxn>
                <a:cxn ang="0">
                  <a:pos x="210" y="46"/>
                </a:cxn>
                <a:cxn ang="0">
                  <a:pos x="190" y="50"/>
                </a:cxn>
                <a:cxn ang="0">
                  <a:pos x="168" y="52"/>
                </a:cxn>
                <a:cxn ang="0">
                  <a:pos x="144" y="54"/>
                </a:cxn>
                <a:cxn ang="0">
                  <a:pos x="118" y="52"/>
                </a:cxn>
                <a:cxn ang="0">
                  <a:pos x="92" y="50"/>
                </a:cxn>
                <a:cxn ang="0">
                  <a:pos x="62" y="42"/>
                </a:cxn>
                <a:cxn ang="0">
                  <a:pos x="32" y="34"/>
                </a:cxn>
                <a:cxn ang="0">
                  <a:pos x="0" y="20"/>
                </a:cxn>
                <a:cxn ang="0">
                  <a:pos x="0" y="4"/>
                </a:cxn>
              </a:cxnLst>
              <a:rect l="0" t="0" r="r" b="b"/>
              <a:pathLst>
                <a:path w="290" h="54">
                  <a:moveTo>
                    <a:pt x="0" y="4"/>
                  </a:moveTo>
                  <a:lnTo>
                    <a:pt x="0" y="4"/>
                  </a:lnTo>
                  <a:lnTo>
                    <a:pt x="28" y="12"/>
                  </a:lnTo>
                  <a:lnTo>
                    <a:pt x="60" y="22"/>
                  </a:lnTo>
                  <a:lnTo>
                    <a:pt x="100" y="28"/>
                  </a:lnTo>
                  <a:lnTo>
                    <a:pt x="122" y="30"/>
                  </a:lnTo>
                  <a:lnTo>
                    <a:pt x="146" y="32"/>
                  </a:lnTo>
                  <a:lnTo>
                    <a:pt x="170" y="32"/>
                  </a:lnTo>
                  <a:lnTo>
                    <a:pt x="194" y="30"/>
                  </a:lnTo>
                  <a:lnTo>
                    <a:pt x="218" y="26"/>
                  </a:lnTo>
                  <a:lnTo>
                    <a:pt x="242" y="20"/>
                  </a:lnTo>
                  <a:lnTo>
                    <a:pt x="266" y="12"/>
                  </a:lnTo>
                  <a:lnTo>
                    <a:pt x="288" y="0"/>
                  </a:lnTo>
                  <a:lnTo>
                    <a:pt x="290" y="10"/>
                  </a:lnTo>
                  <a:lnTo>
                    <a:pt x="290" y="10"/>
                  </a:lnTo>
                  <a:lnTo>
                    <a:pt x="284" y="12"/>
                  </a:lnTo>
                  <a:lnTo>
                    <a:pt x="268" y="22"/>
                  </a:lnTo>
                  <a:lnTo>
                    <a:pt x="244" y="34"/>
                  </a:lnTo>
                  <a:lnTo>
                    <a:pt x="228" y="40"/>
                  </a:lnTo>
                  <a:lnTo>
                    <a:pt x="210" y="46"/>
                  </a:lnTo>
                  <a:lnTo>
                    <a:pt x="190" y="50"/>
                  </a:lnTo>
                  <a:lnTo>
                    <a:pt x="168" y="52"/>
                  </a:lnTo>
                  <a:lnTo>
                    <a:pt x="144" y="54"/>
                  </a:lnTo>
                  <a:lnTo>
                    <a:pt x="118" y="52"/>
                  </a:lnTo>
                  <a:lnTo>
                    <a:pt x="92" y="50"/>
                  </a:lnTo>
                  <a:lnTo>
                    <a:pt x="62" y="42"/>
                  </a:lnTo>
                  <a:lnTo>
                    <a:pt x="32" y="34"/>
                  </a:lnTo>
                  <a:lnTo>
                    <a:pt x="0" y="20"/>
                  </a:lnTo>
                  <a:lnTo>
                    <a:pt x="0" y="4"/>
                  </a:lnTo>
                  <a:close/>
                </a:path>
              </a:pathLst>
            </a:custGeom>
            <a:solidFill>
              <a:srgbClr val="15792B"/>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0" name="Freeform 46"/>
            <p:cNvSpPr>
              <a:spLocks/>
            </p:cNvSpPr>
            <p:nvPr/>
          </p:nvSpPr>
          <p:spPr bwMode="auto">
            <a:xfrm>
              <a:off x="2901" y="2565"/>
              <a:ext cx="76" cy="74"/>
            </a:xfrm>
            <a:custGeom>
              <a:avLst/>
              <a:gdLst/>
              <a:ahLst/>
              <a:cxnLst>
                <a:cxn ang="0">
                  <a:pos x="24" y="74"/>
                </a:cxn>
                <a:cxn ang="0">
                  <a:pos x="0" y="20"/>
                </a:cxn>
                <a:cxn ang="0">
                  <a:pos x="0" y="20"/>
                </a:cxn>
                <a:cxn ang="0">
                  <a:pos x="4" y="16"/>
                </a:cxn>
                <a:cxn ang="0">
                  <a:pos x="16" y="6"/>
                </a:cxn>
                <a:cxn ang="0">
                  <a:pos x="26" y="2"/>
                </a:cxn>
                <a:cxn ang="0">
                  <a:pos x="36" y="0"/>
                </a:cxn>
                <a:cxn ang="0">
                  <a:pos x="46" y="0"/>
                </a:cxn>
                <a:cxn ang="0">
                  <a:pos x="60" y="4"/>
                </a:cxn>
                <a:cxn ang="0">
                  <a:pos x="60" y="4"/>
                </a:cxn>
                <a:cxn ang="0">
                  <a:pos x="64" y="8"/>
                </a:cxn>
                <a:cxn ang="0">
                  <a:pos x="70" y="12"/>
                </a:cxn>
                <a:cxn ang="0">
                  <a:pos x="72" y="18"/>
                </a:cxn>
                <a:cxn ang="0">
                  <a:pos x="74" y="22"/>
                </a:cxn>
                <a:cxn ang="0">
                  <a:pos x="76" y="34"/>
                </a:cxn>
                <a:cxn ang="0">
                  <a:pos x="74" y="46"/>
                </a:cxn>
                <a:cxn ang="0">
                  <a:pos x="72" y="56"/>
                </a:cxn>
                <a:cxn ang="0">
                  <a:pos x="68" y="66"/>
                </a:cxn>
                <a:cxn ang="0">
                  <a:pos x="64" y="74"/>
                </a:cxn>
                <a:cxn ang="0">
                  <a:pos x="24" y="74"/>
                </a:cxn>
              </a:cxnLst>
              <a:rect l="0" t="0" r="r" b="b"/>
              <a:pathLst>
                <a:path w="76" h="74">
                  <a:moveTo>
                    <a:pt x="24" y="74"/>
                  </a:moveTo>
                  <a:lnTo>
                    <a:pt x="0" y="20"/>
                  </a:lnTo>
                  <a:lnTo>
                    <a:pt x="0" y="20"/>
                  </a:lnTo>
                  <a:lnTo>
                    <a:pt x="4" y="16"/>
                  </a:lnTo>
                  <a:lnTo>
                    <a:pt x="16" y="6"/>
                  </a:lnTo>
                  <a:lnTo>
                    <a:pt x="26" y="2"/>
                  </a:lnTo>
                  <a:lnTo>
                    <a:pt x="36" y="0"/>
                  </a:lnTo>
                  <a:lnTo>
                    <a:pt x="46" y="0"/>
                  </a:lnTo>
                  <a:lnTo>
                    <a:pt x="60" y="4"/>
                  </a:lnTo>
                  <a:lnTo>
                    <a:pt x="60" y="4"/>
                  </a:lnTo>
                  <a:lnTo>
                    <a:pt x="64" y="8"/>
                  </a:lnTo>
                  <a:lnTo>
                    <a:pt x="70" y="12"/>
                  </a:lnTo>
                  <a:lnTo>
                    <a:pt x="72" y="18"/>
                  </a:lnTo>
                  <a:lnTo>
                    <a:pt x="74" y="22"/>
                  </a:lnTo>
                  <a:lnTo>
                    <a:pt x="76" y="34"/>
                  </a:lnTo>
                  <a:lnTo>
                    <a:pt x="74" y="46"/>
                  </a:lnTo>
                  <a:lnTo>
                    <a:pt x="72" y="56"/>
                  </a:lnTo>
                  <a:lnTo>
                    <a:pt x="68" y="66"/>
                  </a:lnTo>
                  <a:lnTo>
                    <a:pt x="64" y="74"/>
                  </a:lnTo>
                  <a:lnTo>
                    <a:pt x="24" y="74"/>
                  </a:lnTo>
                  <a:close/>
                </a:path>
              </a:pathLst>
            </a:custGeom>
            <a:solidFill>
              <a:srgbClr val="FC3D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1" name="Freeform 47"/>
            <p:cNvSpPr>
              <a:spLocks/>
            </p:cNvSpPr>
            <p:nvPr/>
          </p:nvSpPr>
          <p:spPr bwMode="auto">
            <a:xfrm>
              <a:off x="2855" y="2597"/>
              <a:ext cx="74" cy="226"/>
            </a:xfrm>
            <a:custGeom>
              <a:avLst/>
              <a:gdLst/>
              <a:ahLst/>
              <a:cxnLst>
                <a:cxn ang="0">
                  <a:pos x="74" y="0"/>
                </a:cxn>
                <a:cxn ang="0">
                  <a:pos x="74" y="0"/>
                </a:cxn>
                <a:cxn ang="0">
                  <a:pos x="62" y="10"/>
                </a:cxn>
                <a:cxn ang="0">
                  <a:pos x="52" y="22"/>
                </a:cxn>
                <a:cxn ang="0">
                  <a:pos x="38" y="40"/>
                </a:cxn>
                <a:cxn ang="0">
                  <a:pos x="24" y="62"/>
                </a:cxn>
                <a:cxn ang="0">
                  <a:pos x="12" y="88"/>
                </a:cxn>
                <a:cxn ang="0">
                  <a:pos x="8" y="104"/>
                </a:cxn>
                <a:cxn ang="0">
                  <a:pos x="4" y="122"/>
                </a:cxn>
                <a:cxn ang="0">
                  <a:pos x="2" y="140"/>
                </a:cxn>
                <a:cxn ang="0">
                  <a:pos x="0" y="160"/>
                </a:cxn>
                <a:cxn ang="0">
                  <a:pos x="46" y="226"/>
                </a:cxn>
                <a:cxn ang="0">
                  <a:pos x="46" y="226"/>
                </a:cxn>
                <a:cxn ang="0">
                  <a:pos x="42" y="208"/>
                </a:cxn>
                <a:cxn ang="0">
                  <a:pos x="38" y="188"/>
                </a:cxn>
                <a:cxn ang="0">
                  <a:pos x="36" y="160"/>
                </a:cxn>
                <a:cxn ang="0">
                  <a:pos x="38" y="126"/>
                </a:cxn>
                <a:cxn ang="0">
                  <a:pos x="40" y="108"/>
                </a:cxn>
                <a:cxn ang="0">
                  <a:pos x="44" y="88"/>
                </a:cxn>
                <a:cxn ang="0">
                  <a:pos x="48" y="68"/>
                </a:cxn>
                <a:cxn ang="0">
                  <a:pos x="54" y="46"/>
                </a:cxn>
                <a:cxn ang="0">
                  <a:pos x="64" y="24"/>
                </a:cxn>
                <a:cxn ang="0">
                  <a:pos x="74" y="0"/>
                </a:cxn>
                <a:cxn ang="0">
                  <a:pos x="74" y="0"/>
                </a:cxn>
              </a:cxnLst>
              <a:rect l="0" t="0" r="r" b="b"/>
              <a:pathLst>
                <a:path w="74" h="226">
                  <a:moveTo>
                    <a:pt x="74" y="0"/>
                  </a:moveTo>
                  <a:lnTo>
                    <a:pt x="74" y="0"/>
                  </a:lnTo>
                  <a:lnTo>
                    <a:pt x="62" y="10"/>
                  </a:lnTo>
                  <a:lnTo>
                    <a:pt x="52" y="22"/>
                  </a:lnTo>
                  <a:lnTo>
                    <a:pt x="38" y="40"/>
                  </a:lnTo>
                  <a:lnTo>
                    <a:pt x="24" y="62"/>
                  </a:lnTo>
                  <a:lnTo>
                    <a:pt x="12" y="88"/>
                  </a:lnTo>
                  <a:lnTo>
                    <a:pt x="8" y="104"/>
                  </a:lnTo>
                  <a:lnTo>
                    <a:pt x="4" y="122"/>
                  </a:lnTo>
                  <a:lnTo>
                    <a:pt x="2" y="140"/>
                  </a:lnTo>
                  <a:lnTo>
                    <a:pt x="0" y="160"/>
                  </a:lnTo>
                  <a:lnTo>
                    <a:pt x="46" y="226"/>
                  </a:lnTo>
                  <a:lnTo>
                    <a:pt x="46" y="226"/>
                  </a:lnTo>
                  <a:lnTo>
                    <a:pt x="42" y="208"/>
                  </a:lnTo>
                  <a:lnTo>
                    <a:pt x="38" y="188"/>
                  </a:lnTo>
                  <a:lnTo>
                    <a:pt x="36" y="160"/>
                  </a:lnTo>
                  <a:lnTo>
                    <a:pt x="38" y="126"/>
                  </a:lnTo>
                  <a:lnTo>
                    <a:pt x="40" y="108"/>
                  </a:lnTo>
                  <a:lnTo>
                    <a:pt x="44" y="88"/>
                  </a:lnTo>
                  <a:lnTo>
                    <a:pt x="48" y="68"/>
                  </a:lnTo>
                  <a:lnTo>
                    <a:pt x="54" y="46"/>
                  </a:lnTo>
                  <a:lnTo>
                    <a:pt x="64" y="24"/>
                  </a:lnTo>
                  <a:lnTo>
                    <a:pt x="74" y="0"/>
                  </a:lnTo>
                  <a:lnTo>
                    <a:pt x="74" y="0"/>
                  </a:lnTo>
                  <a:close/>
                </a:path>
              </a:pathLst>
            </a:custGeom>
            <a:solidFill>
              <a:srgbClr val="FC3D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2" name="Freeform 48"/>
            <p:cNvSpPr>
              <a:spLocks/>
            </p:cNvSpPr>
            <p:nvPr/>
          </p:nvSpPr>
          <p:spPr bwMode="auto">
            <a:xfrm>
              <a:off x="2955" y="2607"/>
              <a:ext cx="92" cy="130"/>
            </a:xfrm>
            <a:custGeom>
              <a:avLst/>
              <a:gdLst/>
              <a:ahLst/>
              <a:cxnLst>
                <a:cxn ang="0">
                  <a:pos x="2" y="6"/>
                </a:cxn>
                <a:cxn ang="0">
                  <a:pos x="2" y="6"/>
                </a:cxn>
                <a:cxn ang="0">
                  <a:pos x="10" y="14"/>
                </a:cxn>
                <a:cxn ang="0">
                  <a:pos x="30" y="38"/>
                </a:cxn>
                <a:cxn ang="0">
                  <a:pos x="44" y="56"/>
                </a:cxn>
                <a:cxn ang="0">
                  <a:pos x="58" y="78"/>
                </a:cxn>
                <a:cxn ang="0">
                  <a:pos x="70" y="102"/>
                </a:cxn>
                <a:cxn ang="0">
                  <a:pos x="84" y="130"/>
                </a:cxn>
                <a:cxn ang="0">
                  <a:pos x="84" y="130"/>
                </a:cxn>
                <a:cxn ang="0">
                  <a:pos x="88" y="102"/>
                </a:cxn>
                <a:cxn ang="0">
                  <a:pos x="92" y="76"/>
                </a:cxn>
                <a:cxn ang="0">
                  <a:pos x="92" y="62"/>
                </a:cxn>
                <a:cxn ang="0">
                  <a:pos x="90" y="50"/>
                </a:cxn>
                <a:cxn ang="0">
                  <a:pos x="90" y="50"/>
                </a:cxn>
                <a:cxn ang="0">
                  <a:pos x="74" y="38"/>
                </a:cxn>
                <a:cxn ang="0">
                  <a:pos x="42" y="18"/>
                </a:cxn>
                <a:cxn ang="0">
                  <a:pos x="26" y="8"/>
                </a:cxn>
                <a:cxn ang="0">
                  <a:pos x="12" y="0"/>
                </a:cxn>
                <a:cxn ang="0">
                  <a:pos x="6" y="0"/>
                </a:cxn>
                <a:cxn ang="0">
                  <a:pos x="2" y="0"/>
                </a:cxn>
                <a:cxn ang="0">
                  <a:pos x="0" y="2"/>
                </a:cxn>
                <a:cxn ang="0">
                  <a:pos x="2" y="6"/>
                </a:cxn>
                <a:cxn ang="0">
                  <a:pos x="2" y="6"/>
                </a:cxn>
              </a:cxnLst>
              <a:rect l="0" t="0" r="r" b="b"/>
              <a:pathLst>
                <a:path w="92" h="130">
                  <a:moveTo>
                    <a:pt x="2" y="6"/>
                  </a:moveTo>
                  <a:lnTo>
                    <a:pt x="2" y="6"/>
                  </a:lnTo>
                  <a:lnTo>
                    <a:pt x="10" y="14"/>
                  </a:lnTo>
                  <a:lnTo>
                    <a:pt x="30" y="38"/>
                  </a:lnTo>
                  <a:lnTo>
                    <a:pt x="44" y="56"/>
                  </a:lnTo>
                  <a:lnTo>
                    <a:pt x="58" y="78"/>
                  </a:lnTo>
                  <a:lnTo>
                    <a:pt x="70" y="102"/>
                  </a:lnTo>
                  <a:lnTo>
                    <a:pt x="84" y="130"/>
                  </a:lnTo>
                  <a:lnTo>
                    <a:pt x="84" y="130"/>
                  </a:lnTo>
                  <a:lnTo>
                    <a:pt x="88" y="102"/>
                  </a:lnTo>
                  <a:lnTo>
                    <a:pt x="92" y="76"/>
                  </a:lnTo>
                  <a:lnTo>
                    <a:pt x="92" y="62"/>
                  </a:lnTo>
                  <a:lnTo>
                    <a:pt x="90" y="50"/>
                  </a:lnTo>
                  <a:lnTo>
                    <a:pt x="90" y="50"/>
                  </a:lnTo>
                  <a:lnTo>
                    <a:pt x="74" y="38"/>
                  </a:lnTo>
                  <a:lnTo>
                    <a:pt x="42" y="18"/>
                  </a:lnTo>
                  <a:lnTo>
                    <a:pt x="26" y="8"/>
                  </a:lnTo>
                  <a:lnTo>
                    <a:pt x="12" y="0"/>
                  </a:lnTo>
                  <a:lnTo>
                    <a:pt x="6" y="0"/>
                  </a:lnTo>
                  <a:lnTo>
                    <a:pt x="2" y="0"/>
                  </a:lnTo>
                  <a:lnTo>
                    <a:pt x="0" y="2"/>
                  </a:lnTo>
                  <a:lnTo>
                    <a:pt x="2" y="6"/>
                  </a:lnTo>
                  <a:lnTo>
                    <a:pt x="2" y="6"/>
                  </a:lnTo>
                  <a:close/>
                </a:path>
              </a:pathLst>
            </a:custGeom>
            <a:solidFill>
              <a:srgbClr val="FC3D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3" name="Freeform 49"/>
            <p:cNvSpPr>
              <a:spLocks/>
            </p:cNvSpPr>
            <p:nvPr/>
          </p:nvSpPr>
          <p:spPr bwMode="auto">
            <a:xfrm>
              <a:off x="2897" y="2193"/>
              <a:ext cx="56" cy="56"/>
            </a:xfrm>
            <a:custGeom>
              <a:avLst/>
              <a:gdLst/>
              <a:ahLst/>
              <a:cxnLst>
                <a:cxn ang="0">
                  <a:pos x="48" y="4"/>
                </a:cxn>
                <a:cxn ang="0">
                  <a:pos x="48" y="4"/>
                </a:cxn>
                <a:cxn ang="0">
                  <a:pos x="48" y="4"/>
                </a:cxn>
                <a:cxn ang="0">
                  <a:pos x="50" y="8"/>
                </a:cxn>
                <a:cxn ang="0">
                  <a:pos x="50" y="14"/>
                </a:cxn>
                <a:cxn ang="0">
                  <a:pos x="50" y="20"/>
                </a:cxn>
                <a:cxn ang="0">
                  <a:pos x="50" y="20"/>
                </a:cxn>
                <a:cxn ang="0">
                  <a:pos x="46" y="26"/>
                </a:cxn>
                <a:cxn ang="0">
                  <a:pos x="36" y="34"/>
                </a:cxn>
                <a:cxn ang="0">
                  <a:pos x="22" y="42"/>
                </a:cxn>
                <a:cxn ang="0">
                  <a:pos x="0" y="50"/>
                </a:cxn>
                <a:cxn ang="0">
                  <a:pos x="2" y="56"/>
                </a:cxn>
                <a:cxn ang="0">
                  <a:pos x="2" y="56"/>
                </a:cxn>
                <a:cxn ang="0">
                  <a:pos x="22" y="48"/>
                </a:cxn>
                <a:cxn ang="0">
                  <a:pos x="38" y="40"/>
                </a:cxn>
                <a:cxn ang="0">
                  <a:pos x="48" y="32"/>
                </a:cxn>
                <a:cxn ang="0">
                  <a:pos x="56" y="22"/>
                </a:cxn>
                <a:cxn ang="0">
                  <a:pos x="56" y="22"/>
                </a:cxn>
                <a:cxn ang="0">
                  <a:pos x="56" y="14"/>
                </a:cxn>
                <a:cxn ang="0">
                  <a:pos x="56" y="6"/>
                </a:cxn>
                <a:cxn ang="0">
                  <a:pos x="54" y="0"/>
                </a:cxn>
                <a:cxn ang="0">
                  <a:pos x="48" y="4"/>
                </a:cxn>
              </a:cxnLst>
              <a:rect l="0" t="0" r="r" b="b"/>
              <a:pathLst>
                <a:path w="56" h="56">
                  <a:moveTo>
                    <a:pt x="48" y="4"/>
                  </a:moveTo>
                  <a:lnTo>
                    <a:pt x="48" y="4"/>
                  </a:lnTo>
                  <a:lnTo>
                    <a:pt x="48" y="4"/>
                  </a:lnTo>
                  <a:lnTo>
                    <a:pt x="50" y="8"/>
                  </a:lnTo>
                  <a:lnTo>
                    <a:pt x="50" y="14"/>
                  </a:lnTo>
                  <a:lnTo>
                    <a:pt x="50" y="20"/>
                  </a:lnTo>
                  <a:lnTo>
                    <a:pt x="50" y="20"/>
                  </a:lnTo>
                  <a:lnTo>
                    <a:pt x="46" y="26"/>
                  </a:lnTo>
                  <a:lnTo>
                    <a:pt x="36" y="34"/>
                  </a:lnTo>
                  <a:lnTo>
                    <a:pt x="22" y="42"/>
                  </a:lnTo>
                  <a:lnTo>
                    <a:pt x="0" y="50"/>
                  </a:lnTo>
                  <a:lnTo>
                    <a:pt x="2" y="56"/>
                  </a:lnTo>
                  <a:lnTo>
                    <a:pt x="2" y="56"/>
                  </a:lnTo>
                  <a:lnTo>
                    <a:pt x="22" y="48"/>
                  </a:lnTo>
                  <a:lnTo>
                    <a:pt x="38" y="40"/>
                  </a:lnTo>
                  <a:lnTo>
                    <a:pt x="48" y="32"/>
                  </a:lnTo>
                  <a:lnTo>
                    <a:pt x="56" y="22"/>
                  </a:lnTo>
                  <a:lnTo>
                    <a:pt x="56" y="22"/>
                  </a:lnTo>
                  <a:lnTo>
                    <a:pt x="56" y="14"/>
                  </a:lnTo>
                  <a:lnTo>
                    <a:pt x="56" y="6"/>
                  </a:lnTo>
                  <a:lnTo>
                    <a:pt x="54" y="0"/>
                  </a:lnTo>
                  <a:lnTo>
                    <a:pt x="48" y="4"/>
                  </a:lnTo>
                  <a:close/>
                </a:path>
              </a:pathLst>
            </a:custGeom>
            <a:solidFill>
              <a:srgbClr val="D2100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4" name="Freeform 50"/>
            <p:cNvSpPr>
              <a:spLocks/>
            </p:cNvSpPr>
            <p:nvPr/>
          </p:nvSpPr>
          <p:spPr bwMode="auto">
            <a:xfrm>
              <a:off x="2931" y="2233"/>
              <a:ext cx="64" cy="332"/>
            </a:xfrm>
            <a:custGeom>
              <a:avLst/>
              <a:gdLst/>
              <a:ahLst/>
              <a:cxnLst>
                <a:cxn ang="0">
                  <a:pos x="0" y="2"/>
                </a:cxn>
                <a:cxn ang="0">
                  <a:pos x="0" y="2"/>
                </a:cxn>
                <a:cxn ang="0">
                  <a:pos x="0" y="2"/>
                </a:cxn>
                <a:cxn ang="0">
                  <a:pos x="8" y="28"/>
                </a:cxn>
                <a:cxn ang="0">
                  <a:pos x="18" y="58"/>
                </a:cxn>
                <a:cxn ang="0">
                  <a:pos x="28" y="98"/>
                </a:cxn>
                <a:cxn ang="0">
                  <a:pos x="40" y="146"/>
                </a:cxn>
                <a:cxn ang="0">
                  <a:pos x="48" y="202"/>
                </a:cxn>
                <a:cxn ang="0">
                  <a:pos x="54" y="264"/>
                </a:cxn>
                <a:cxn ang="0">
                  <a:pos x="56" y="298"/>
                </a:cxn>
                <a:cxn ang="0">
                  <a:pos x="58" y="332"/>
                </a:cxn>
                <a:cxn ang="0">
                  <a:pos x="64" y="332"/>
                </a:cxn>
                <a:cxn ang="0">
                  <a:pos x="64" y="332"/>
                </a:cxn>
                <a:cxn ang="0">
                  <a:pos x="62" y="298"/>
                </a:cxn>
                <a:cxn ang="0">
                  <a:pos x="60" y="264"/>
                </a:cxn>
                <a:cxn ang="0">
                  <a:pos x="54" y="200"/>
                </a:cxn>
                <a:cxn ang="0">
                  <a:pos x="44" y="144"/>
                </a:cxn>
                <a:cxn ang="0">
                  <a:pos x="34" y="96"/>
                </a:cxn>
                <a:cxn ang="0">
                  <a:pos x="24" y="56"/>
                </a:cxn>
                <a:cxn ang="0">
                  <a:pos x="14" y="26"/>
                </a:cxn>
                <a:cxn ang="0">
                  <a:pos x="4" y="0"/>
                </a:cxn>
                <a:cxn ang="0">
                  <a:pos x="0" y="2"/>
                </a:cxn>
              </a:cxnLst>
              <a:rect l="0" t="0" r="r" b="b"/>
              <a:pathLst>
                <a:path w="64" h="332">
                  <a:moveTo>
                    <a:pt x="0" y="2"/>
                  </a:moveTo>
                  <a:lnTo>
                    <a:pt x="0" y="2"/>
                  </a:lnTo>
                  <a:lnTo>
                    <a:pt x="0" y="2"/>
                  </a:lnTo>
                  <a:lnTo>
                    <a:pt x="8" y="28"/>
                  </a:lnTo>
                  <a:lnTo>
                    <a:pt x="18" y="58"/>
                  </a:lnTo>
                  <a:lnTo>
                    <a:pt x="28" y="98"/>
                  </a:lnTo>
                  <a:lnTo>
                    <a:pt x="40" y="146"/>
                  </a:lnTo>
                  <a:lnTo>
                    <a:pt x="48" y="202"/>
                  </a:lnTo>
                  <a:lnTo>
                    <a:pt x="54" y="264"/>
                  </a:lnTo>
                  <a:lnTo>
                    <a:pt x="56" y="298"/>
                  </a:lnTo>
                  <a:lnTo>
                    <a:pt x="58" y="332"/>
                  </a:lnTo>
                  <a:lnTo>
                    <a:pt x="64" y="332"/>
                  </a:lnTo>
                  <a:lnTo>
                    <a:pt x="64" y="332"/>
                  </a:lnTo>
                  <a:lnTo>
                    <a:pt x="62" y="298"/>
                  </a:lnTo>
                  <a:lnTo>
                    <a:pt x="60" y="264"/>
                  </a:lnTo>
                  <a:lnTo>
                    <a:pt x="54" y="200"/>
                  </a:lnTo>
                  <a:lnTo>
                    <a:pt x="44" y="144"/>
                  </a:lnTo>
                  <a:lnTo>
                    <a:pt x="34" y="96"/>
                  </a:lnTo>
                  <a:lnTo>
                    <a:pt x="24" y="56"/>
                  </a:lnTo>
                  <a:lnTo>
                    <a:pt x="14" y="26"/>
                  </a:lnTo>
                  <a:lnTo>
                    <a:pt x="4" y="0"/>
                  </a:lnTo>
                  <a:lnTo>
                    <a:pt x="0" y="2"/>
                  </a:lnTo>
                  <a:close/>
                </a:path>
              </a:pathLst>
            </a:custGeom>
            <a:solidFill>
              <a:srgbClr val="D2100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5" name="Freeform 51"/>
            <p:cNvSpPr>
              <a:spLocks/>
            </p:cNvSpPr>
            <p:nvPr/>
          </p:nvSpPr>
          <p:spPr bwMode="auto">
            <a:xfrm>
              <a:off x="2941" y="2509"/>
              <a:ext cx="50" cy="12"/>
            </a:xfrm>
            <a:custGeom>
              <a:avLst/>
              <a:gdLst/>
              <a:ahLst/>
              <a:cxnLst>
                <a:cxn ang="0">
                  <a:pos x="0" y="12"/>
                </a:cxn>
                <a:cxn ang="0">
                  <a:pos x="50" y="6"/>
                </a:cxn>
                <a:cxn ang="0">
                  <a:pos x="50" y="0"/>
                </a:cxn>
                <a:cxn ang="0">
                  <a:pos x="0" y="8"/>
                </a:cxn>
                <a:cxn ang="0">
                  <a:pos x="0" y="12"/>
                </a:cxn>
              </a:cxnLst>
              <a:rect l="0" t="0" r="r" b="b"/>
              <a:pathLst>
                <a:path w="50" h="12">
                  <a:moveTo>
                    <a:pt x="0" y="12"/>
                  </a:moveTo>
                  <a:lnTo>
                    <a:pt x="50" y="6"/>
                  </a:lnTo>
                  <a:lnTo>
                    <a:pt x="50" y="0"/>
                  </a:lnTo>
                  <a:lnTo>
                    <a:pt x="0" y="8"/>
                  </a:lnTo>
                  <a:lnTo>
                    <a:pt x="0" y="12"/>
                  </a:lnTo>
                  <a:close/>
                </a:path>
              </a:pathLst>
            </a:custGeom>
            <a:solidFill>
              <a:srgbClr val="D2100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6" name="Freeform 52"/>
            <p:cNvSpPr>
              <a:spLocks/>
            </p:cNvSpPr>
            <p:nvPr/>
          </p:nvSpPr>
          <p:spPr bwMode="auto">
            <a:xfrm>
              <a:off x="2933" y="2423"/>
              <a:ext cx="50" cy="14"/>
            </a:xfrm>
            <a:custGeom>
              <a:avLst/>
              <a:gdLst/>
              <a:ahLst/>
              <a:cxnLst>
                <a:cxn ang="0">
                  <a:pos x="0" y="14"/>
                </a:cxn>
                <a:cxn ang="0">
                  <a:pos x="50" y="6"/>
                </a:cxn>
                <a:cxn ang="0">
                  <a:pos x="50" y="0"/>
                </a:cxn>
                <a:cxn ang="0">
                  <a:pos x="0" y="8"/>
                </a:cxn>
                <a:cxn ang="0">
                  <a:pos x="0" y="14"/>
                </a:cxn>
              </a:cxnLst>
              <a:rect l="0" t="0" r="r" b="b"/>
              <a:pathLst>
                <a:path w="50" h="14">
                  <a:moveTo>
                    <a:pt x="0" y="14"/>
                  </a:moveTo>
                  <a:lnTo>
                    <a:pt x="50" y="6"/>
                  </a:lnTo>
                  <a:lnTo>
                    <a:pt x="50" y="0"/>
                  </a:lnTo>
                  <a:lnTo>
                    <a:pt x="0" y="8"/>
                  </a:lnTo>
                  <a:lnTo>
                    <a:pt x="0" y="14"/>
                  </a:lnTo>
                  <a:close/>
                </a:path>
              </a:pathLst>
            </a:custGeom>
            <a:solidFill>
              <a:srgbClr val="D2100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7" name="Freeform 53"/>
            <p:cNvSpPr>
              <a:spLocks/>
            </p:cNvSpPr>
            <p:nvPr/>
          </p:nvSpPr>
          <p:spPr bwMode="auto">
            <a:xfrm>
              <a:off x="2917" y="2367"/>
              <a:ext cx="56" cy="18"/>
            </a:xfrm>
            <a:custGeom>
              <a:avLst/>
              <a:gdLst/>
              <a:ahLst/>
              <a:cxnLst>
                <a:cxn ang="0">
                  <a:pos x="0" y="18"/>
                </a:cxn>
                <a:cxn ang="0">
                  <a:pos x="56" y="6"/>
                </a:cxn>
                <a:cxn ang="0">
                  <a:pos x="54" y="0"/>
                </a:cxn>
                <a:cxn ang="0">
                  <a:pos x="0" y="12"/>
                </a:cxn>
                <a:cxn ang="0">
                  <a:pos x="0" y="18"/>
                </a:cxn>
              </a:cxnLst>
              <a:rect l="0" t="0" r="r" b="b"/>
              <a:pathLst>
                <a:path w="56" h="18">
                  <a:moveTo>
                    <a:pt x="0" y="18"/>
                  </a:moveTo>
                  <a:lnTo>
                    <a:pt x="56" y="6"/>
                  </a:lnTo>
                  <a:lnTo>
                    <a:pt x="54" y="0"/>
                  </a:lnTo>
                  <a:lnTo>
                    <a:pt x="0" y="12"/>
                  </a:lnTo>
                  <a:lnTo>
                    <a:pt x="0" y="18"/>
                  </a:lnTo>
                  <a:close/>
                </a:path>
              </a:pathLst>
            </a:custGeom>
            <a:solidFill>
              <a:srgbClr val="D2100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8" name="Freeform 54"/>
            <p:cNvSpPr>
              <a:spLocks/>
            </p:cNvSpPr>
            <p:nvPr/>
          </p:nvSpPr>
          <p:spPr bwMode="auto">
            <a:xfrm>
              <a:off x="2909" y="2309"/>
              <a:ext cx="52" cy="18"/>
            </a:xfrm>
            <a:custGeom>
              <a:avLst/>
              <a:gdLst/>
              <a:ahLst/>
              <a:cxnLst>
                <a:cxn ang="0">
                  <a:pos x="2" y="18"/>
                </a:cxn>
                <a:cxn ang="0">
                  <a:pos x="52" y="6"/>
                </a:cxn>
                <a:cxn ang="0">
                  <a:pos x="50" y="0"/>
                </a:cxn>
                <a:cxn ang="0">
                  <a:pos x="0" y="12"/>
                </a:cxn>
                <a:cxn ang="0">
                  <a:pos x="2" y="18"/>
                </a:cxn>
              </a:cxnLst>
              <a:rect l="0" t="0" r="r" b="b"/>
              <a:pathLst>
                <a:path w="52" h="18">
                  <a:moveTo>
                    <a:pt x="2" y="18"/>
                  </a:moveTo>
                  <a:lnTo>
                    <a:pt x="52" y="6"/>
                  </a:lnTo>
                  <a:lnTo>
                    <a:pt x="50" y="0"/>
                  </a:lnTo>
                  <a:lnTo>
                    <a:pt x="0" y="12"/>
                  </a:lnTo>
                  <a:lnTo>
                    <a:pt x="2" y="18"/>
                  </a:lnTo>
                  <a:close/>
                </a:path>
              </a:pathLst>
            </a:custGeom>
            <a:solidFill>
              <a:srgbClr val="D2100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aphicFrame>
        <p:nvGraphicFramePr>
          <p:cNvPr id="56" name="Diagram 55"/>
          <p:cNvGraphicFramePr/>
          <p:nvPr/>
        </p:nvGraphicFramePr>
        <p:xfrm>
          <a:off x="2514600" y="4978400"/>
          <a:ext cx="3810000" cy="187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Poland </a:t>
            </a:r>
            <a:r>
              <a:rPr lang="en-US" sz="2000" dirty="0" smtClean="0"/>
              <a:t>(politics)</a:t>
            </a:r>
            <a:endParaRPr lang="en-US" dirty="0"/>
          </a:p>
        </p:txBody>
      </p:sp>
      <p:sp>
        <p:nvSpPr>
          <p:cNvPr id="3" name="Content Placeholder 2"/>
          <p:cNvSpPr>
            <a:spLocks noGrp="1"/>
          </p:cNvSpPr>
          <p:nvPr>
            <p:ph idx="1"/>
          </p:nvPr>
        </p:nvSpPr>
        <p:spPr/>
        <p:txBody>
          <a:bodyPr/>
          <a:lstStyle/>
          <a:p>
            <a:pPr>
              <a:buNone/>
            </a:pPr>
            <a:r>
              <a:rPr lang="en-US" sz="1800" dirty="0" smtClean="0"/>
              <a:t>Politics: During this time power was transferred to the Sejm</a:t>
            </a:r>
            <a:r>
              <a:rPr lang="en-US" sz="1100" dirty="0" smtClean="0"/>
              <a:t>(lower house of polish parliament)</a:t>
            </a:r>
            <a:r>
              <a:rPr lang="en-US" sz="1800" dirty="0" smtClean="0"/>
              <a:t>,Giving this period the name Nobles’ Democracy.</a:t>
            </a:r>
          </a:p>
          <a:p>
            <a:pPr>
              <a:buFont typeface="Calibri" pitchFamily="34" charset="0"/>
              <a:buChar char="⁻"/>
            </a:pPr>
            <a:r>
              <a:rPr lang="en-US" sz="1800" dirty="0" smtClean="0">
                <a:hlinkClick r:id="rId2" tooltip="Sigismund II Augustus"/>
              </a:rPr>
              <a:t>Sigismund II Augustus</a:t>
            </a:r>
            <a:r>
              <a:rPr lang="en-US" sz="1800" dirty="0" smtClean="0"/>
              <a:t> death in 1572 resulted in a three-year gap, where adjustments were made to the constitutional system. The lower nobility was now included in the selection process, and the power of the monarch was further circumscribed in favor of the expanded noble class. </a:t>
            </a:r>
          </a:p>
          <a:p>
            <a:pPr>
              <a:buFont typeface="Calibri" pitchFamily="34" charset="0"/>
              <a:buChar char="⁻"/>
            </a:pPr>
            <a:r>
              <a:rPr lang="en-US" sz="1800" dirty="0" smtClean="0"/>
              <a:t>The first elections took place in a location outside of Warsaw and majority of the voters arrived in full defense wear( weapons, shields, etc.),none were used. A ballot was passed around the crowd and it took four days to complete.</a:t>
            </a:r>
          </a:p>
          <a:p>
            <a:pPr>
              <a:buFont typeface="Calibri" pitchFamily="34" charset="0"/>
              <a:buChar char="⁻"/>
            </a:pPr>
            <a:r>
              <a:rPr lang="en-US" sz="1800" dirty="0" smtClean="0"/>
              <a:t>Classes then met up for the first time and discussed the nobility and how every person gets one vote.</a:t>
            </a:r>
          </a:p>
          <a:p>
            <a:pPr>
              <a:buFont typeface="Calibri" pitchFamily="34" charset="0"/>
              <a:buChar char="⁻"/>
            </a:pPr>
            <a:endParaRPr lang="en-US" sz="1800" dirty="0" smtClean="0"/>
          </a:p>
          <a:p>
            <a:pPr algn="just">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Poland </a:t>
            </a:r>
            <a:r>
              <a:rPr lang="en-US" sz="2000" dirty="0" smtClean="0"/>
              <a:t>(economics)</a:t>
            </a:r>
            <a:endParaRPr lang="en-US" sz="2000" dirty="0"/>
          </a:p>
        </p:txBody>
      </p:sp>
      <p:sp>
        <p:nvSpPr>
          <p:cNvPr id="3" name="Content Placeholder 2"/>
          <p:cNvSpPr>
            <a:spLocks noGrp="1"/>
          </p:cNvSpPr>
          <p:nvPr>
            <p:ph idx="1"/>
          </p:nvPr>
        </p:nvSpPr>
        <p:spPr/>
        <p:txBody>
          <a:bodyPr>
            <a:normAutofit/>
          </a:bodyPr>
          <a:lstStyle/>
          <a:p>
            <a:pPr>
              <a:buNone/>
            </a:pPr>
            <a:r>
              <a:rPr lang="en-US" sz="1800" dirty="0" smtClean="0"/>
              <a:t>Poland was disabled by the Liberum’s veto activation in which Russia reaped in the rewards. </a:t>
            </a:r>
          </a:p>
          <a:p>
            <a:pPr>
              <a:buNone/>
            </a:pPr>
            <a:r>
              <a:rPr lang="en-US" sz="1800" dirty="0" smtClean="0"/>
              <a:t>Slavery was also abolished during the 15</a:t>
            </a:r>
            <a:r>
              <a:rPr lang="en-US" sz="1800" baseline="30000" dirty="0" smtClean="0"/>
              <a:t>th</a:t>
            </a:r>
            <a:r>
              <a:rPr lang="en-US" sz="1800" dirty="0" smtClean="0"/>
              <a:t> Century in Poland</a:t>
            </a:r>
          </a:p>
          <a:p>
            <a:pPr>
              <a:buNone/>
            </a:pPr>
            <a:r>
              <a:rPr lang="en-US" sz="1800" dirty="0" smtClean="0"/>
              <a:t>The Liberum Veto meant that a minority had as much power as modern day Parliament(they can block any bill). </a:t>
            </a:r>
          </a:p>
          <a:p>
            <a:pPr>
              <a:buFont typeface="Calibri" pitchFamily="34" charset="0"/>
              <a:buChar char="⁻"/>
            </a:pPr>
            <a:r>
              <a:rPr lang="en-US" sz="1800" dirty="0" smtClean="0"/>
              <a:t>Erased diplomacy.</a:t>
            </a:r>
          </a:p>
          <a:p>
            <a:pPr>
              <a:buFont typeface="Calibri" pitchFamily="34" charset="0"/>
              <a:buChar char="⁻"/>
            </a:pPr>
            <a:r>
              <a:rPr lang="en-US" sz="1800" dirty="0" smtClean="0"/>
              <a:t>National treasury’s defense was shot.</a:t>
            </a:r>
          </a:p>
          <a:p>
            <a:pPr>
              <a:buNone/>
            </a:pPr>
            <a:r>
              <a:rPr lang="en-US" sz="1800" b="1" dirty="0" smtClean="0"/>
              <a:t>1780’s</a:t>
            </a:r>
            <a:r>
              <a:rPr lang="en-US" sz="1800" dirty="0" smtClean="0"/>
              <a:t>: Poniatowski hosts a meeting with 3 of Poland's greatest thinkers, the topic discussed was “What should Poland Be Like?”. From there a constitution erupted and overwhelmingly passed on May 3,1791(along with corrupt voters).</a:t>
            </a:r>
          </a:p>
          <a:p>
            <a:pPr>
              <a:buNone/>
            </a:pPr>
            <a:endParaRPr lang="en-US" sz="1800" dirty="0" smtClean="0"/>
          </a:p>
          <a:p>
            <a:pPr>
              <a:buNone/>
            </a:pPr>
            <a:r>
              <a:rPr lang="en-US" sz="1600" i="1" dirty="0" smtClean="0"/>
              <a:t>TID BIT: Poniatowski was a Polish tragic heroic figure who rejected Polish influence and dressed as Western as possible. Often his name was tied to CATHERINE THE GREAT.</a:t>
            </a:r>
            <a:endParaRPr lang="en-US" sz="16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Poland </a:t>
            </a:r>
            <a:r>
              <a:rPr lang="en-US" sz="2000" dirty="0" smtClean="0"/>
              <a:t>(Religion)</a:t>
            </a:r>
            <a:endParaRPr lang="en-US" sz="2000" dirty="0"/>
          </a:p>
        </p:txBody>
      </p:sp>
      <p:sp>
        <p:nvSpPr>
          <p:cNvPr id="3" name="Content Placeholder 2"/>
          <p:cNvSpPr>
            <a:spLocks noGrp="1"/>
          </p:cNvSpPr>
          <p:nvPr>
            <p:ph idx="1"/>
          </p:nvPr>
        </p:nvSpPr>
        <p:spPr/>
        <p:txBody>
          <a:bodyPr>
            <a:normAutofit/>
          </a:bodyPr>
          <a:lstStyle/>
          <a:p>
            <a:pPr>
              <a:buNone/>
            </a:pPr>
            <a:r>
              <a:rPr lang="en-US" sz="2400" dirty="0" smtClean="0"/>
              <a:t>During Europe’s religious wars Spain France and England had their folks but Poland was religiously tolerant as well as scientifically minded. </a:t>
            </a:r>
          </a:p>
          <a:p>
            <a:pPr>
              <a:buNone/>
            </a:pPr>
            <a:r>
              <a:rPr lang="en-US" sz="2400" dirty="0" smtClean="0"/>
              <a:t>The Churches that  conflicted during these times was the Orthodox churches and the Greek Catholic churches.</a:t>
            </a:r>
          </a:p>
          <a:p>
            <a:pPr>
              <a:buNone/>
            </a:pPr>
            <a:endParaRPr lang="en-US" sz="2400" dirty="0" smtClean="0"/>
          </a:p>
          <a:p>
            <a:pPr>
              <a:buNone/>
            </a:pPr>
            <a:endParaRPr lang="en-US" sz="2400" dirty="0" smtClean="0"/>
          </a:p>
          <a:p>
            <a:pPr>
              <a:buNone/>
            </a:pPr>
            <a:r>
              <a:rPr lang="en-US" sz="1800" i="1" dirty="0" smtClean="0"/>
              <a:t>TID BIT:  Poland’s aristocracy wasn’t Polish nor Roman Catholic . 80% of the World’s Jews lived here by the mid 16</a:t>
            </a:r>
            <a:r>
              <a:rPr lang="en-US" sz="1800" i="1" baseline="30000" dirty="0" smtClean="0"/>
              <a:t>th</a:t>
            </a:r>
            <a:r>
              <a:rPr lang="en-US" sz="1800" i="1" dirty="0" smtClean="0"/>
              <a:t> century.</a:t>
            </a:r>
            <a:endParaRPr lang="en-US" sz="18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Poland</a:t>
            </a:r>
            <a:r>
              <a:rPr lang="en-US" sz="2000" dirty="0" smtClean="0"/>
              <a:t>(social)</a:t>
            </a:r>
            <a:endParaRPr lang="en-US" sz="2000" dirty="0"/>
          </a:p>
        </p:txBody>
      </p:sp>
      <p:sp>
        <p:nvSpPr>
          <p:cNvPr id="3" name="Content Placeholder 2"/>
          <p:cNvSpPr>
            <a:spLocks noGrp="1"/>
          </p:cNvSpPr>
          <p:nvPr>
            <p:ph idx="1"/>
          </p:nvPr>
        </p:nvSpPr>
        <p:spPr/>
        <p:txBody>
          <a:bodyPr/>
          <a:lstStyle/>
          <a:p>
            <a:pPr>
              <a:buNone/>
            </a:pPr>
            <a:r>
              <a:rPr lang="en-US" dirty="0" smtClean="0"/>
              <a:t>Socially Poland was allies almost with Russia. Russia had so much influence on Poland that it was despicable.</a:t>
            </a:r>
          </a:p>
          <a:p>
            <a:pPr>
              <a:buNone/>
            </a:pPr>
            <a:r>
              <a:rPr lang="en-US" dirty="0" smtClean="0"/>
              <a:t>Russia’s allowance came from:</a:t>
            </a:r>
          </a:p>
          <a:p>
            <a:pPr>
              <a:buFont typeface="Calibri" pitchFamily="34" charset="0"/>
              <a:buChar char="⁻"/>
            </a:pPr>
            <a:r>
              <a:rPr lang="en-US" sz="2000" dirty="0" smtClean="0"/>
              <a:t>Draining the country of riches.</a:t>
            </a:r>
          </a:p>
          <a:p>
            <a:pPr>
              <a:buFont typeface="Calibri" pitchFamily="34" charset="0"/>
              <a:buChar char="⁻"/>
            </a:pPr>
            <a:r>
              <a:rPr lang="en-US" sz="2000" dirty="0" smtClean="0"/>
              <a:t>Draining the country of power.</a:t>
            </a:r>
          </a:p>
          <a:p>
            <a:pPr>
              <a:buFont typeface="Calibri" pitchFamily="34" charset="0"/>
              <a:buChar char="⁻"/>
            </a:pPr>
            <a:r>
              <a:rPr lang="en-US" sz="2000" dirty="0" smtClean="0"/>
              <a:t>Draining the country of size.</a:t>
            </a:r>
          </a:p>
          <a:p>
            <a:pPr>
              <a:buNone/>
            </a:pPr>
            <a:endParaRPr lang="en-US" sz="2000" dirty="0" smtClean="0"/>
          </a:p>
          <a:p>
            <a:pPr>
              <a:buNone/>
            </a:pPr>
            <a:r>
              <a:rPr lang="en-US" sz="1800" i="1" dirty="0" smtClean="0"/>
              <a:t>TID BIT: Poland believed in the process of owing, as in “if I help you, you help 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Poland </a:t>
            </a:r>
            <a:r>
              <a:rPr lang="en-US" sz="2000" dirty="0" smtClean="0"/>
              <a:t>(Intellectual)</a:t>
            </a:r>
            <a:endParaRPr lang="en-US" dirty="0"/>
          </a:p>
        </p:txBody>
      </p:sp>
      <p:sp>
        <p:nvSpPr>
          <p:cNvPr id="3" name="Content Placeholder 2"/>
          <p:cNvSpPr>
            <a:spLocks noGrp="1"/>
          </p:cNvSpPr>
          <p:nvPr>
            <p:ph idx="1"/>
          </p:nvPr>
        </p:nvSpPr>
        <p:spPr/>
        <p:txBody>
          <a:bodyPr>
            <a:normAutofit/>
          </a:bodyPr>
          <a:lstStyle/>
          <a:p>
            <a:pPr>
              <a:buNone/>
            </a:pPr>
            <a:r>
              <a:rPr lang="en-US" sz="2000" dirty="0" smtClean="0"/>
              <a:t>After Copernicus, one of the next big influential intellectuals was </a:t>
            </a:r>
            <a:r>
              <a:rPr lang="en-US" sz="2000" dirty="0" smtClean="0">
                <a:hlinkClick r:id="rId2" action="ppaction://hlinkfile" tooltip="Montesquieu"/>
              </a:rPr>
              <a:t>Montesquieu</a:t>
            </a:r>
            <a:r>
              <a:rPr lang="en-US" sz="2000" dirty="0" smtClean="0"/>
              <a:t> . He was a French social commentator and political thinker. He was mainly known for his articulation of the theory of separation of powers.</a:t>
            </a:r>
          </a:p>
          <a:p>
            <a:pPr>
              <a:buNone/>
            </a:pPr>
            <a:r>
              <a:rPr lang="en-US" sz="2000" dirty="0" smtClean="0"/>
              <a:t>His most famous work includes:</a:t>
            </a:r>
          </a:p>
          <a:p>
            <a:pPr>
              <a:buFont typeface="Calibri" pitchFamily="34" charset="0"/>
              <a:buChar char="⁻"/>
            </a:pPr>
            <a:r>
              <a:rPr lang="en-US" sz="2000" dirty="0" smtClean="0"/>
              <a:t>Dividing French society into 3 classes (monarchy, aristocracy, and commons)</a:t>
            </a:r>
          </a:p>
          <a:p>
            <a:pPr>
              <a:buNone/>
            </a:pPr>
            <a:r>
              <a:rPr lang="en-US" sz="2000" dirty="0" smtClean="0"/>
              <a:t>He also saw two types of governmental powers, the </a:t>
            </a:r>
            <a:r>
              <a:rPr lang="en-US" sz="2000" b="1" dirty="0" smtClean="0"/>
              <a:t>sovereign</a:t>
            </a:r>
            <a:r>
              <a:rPr lang="en-US" sz="2000" dirty="0" smtClean="0"/>
              <a:t> and the </a:t>
            </a:r>
            <a:r>
              <a:rPr lang="en-US" sz="2000" b="1" dirty="0" smtClean="0"/>
              <a:t>administrative </a:t>
            </a:r>
            <a:r>
              <a:rPr lang="en-US" sz="2000" dirty="0" smtClean="0"/>
              <a:t>( the executive, legislative, and judicial)</a:t>
            </a:r>
          </a:p>
          <a:p>
            <a:pPr>
              <a:buNone/>
            </a:pPr>
            <a:endParaRPr lang="en-US" sz="2000" dirty="0" smtClean="0"/>
          </a:p>
          <a:p>
            <a:pPr>
              <a:buNone/>
            </a:pPr>
            <a:r>
              <a:rPr lang="en-US" sz="1800" i="1" dirty="0" smtClean="0"/>
              <a:t>TID BIT: Montesquieu was troubled by poor eyesight, and was completely blind by the time he died from a high fever in 1755.</a:t>
            </a:r>
            <a:endParaRPr lang="en-US" sz="18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Poland </a:t>
            </a:r>
            <a:r>
              <a:rPr lang="en-US" sz="2000" dirty="0" smtClean="0"/>
              <a:t>(Arts)</a:t>
            </a:r>
            <a:endParaRPr lang="en-US" sz="2000" dirty="0"/>
          </a:p>
        </p:txBody>
      </p:sp>
      <p:sp>
        <p:nvSpPr>
          <p:cNvPr id="3" name="Content Placeholder 2"/>
          <p:cNvSpPr>
            <a:spLocks noGrp="1"/>
          </p:cNvSpPr>
          <p:nvPr>
            <p:ph idx="1"/>
          </p:nvPr>
        </p:nvSpPr>
        <p:spPr/>
        <p:txBody>
          <a:bodyPr>
            <a:normAutofit/>
          </a:bodyPr>
          <a:lstStyle/>
          <a:p>
            <a:pPr>
              <a:buNone/>
            </a:pPr>
            <a:r>
              <a:rPr lang="en-US" dirty="0" smtClean="0"/>
              <a:t>Polish arts during the Sarmatian periods were:</a:t>
            </a:r>
          </a:p>
          <a:p>
            <a:pPr>
              <a:buFont typeface="Calibri" pitchFamily="34" charset="0"/>
              <a:buChar char="⁻"/>
            </a:pPr>
            <a:r>
              <a:rPr lang="en-US" sz="1800" dirty="0" smtClean="0"/>
              <a:t>Coffin portraits (fixed to the front of a coffin)</a:t>
            </a:r>
          </a:p>
          <a:p>
            <a:pPr>
              <a:buFont typeface="Calibri" pitchFamily="34" charset="0"/>
              <a:buChar char="⁻"/>
            </a:pPr>
            <a:r>
              <a:rPr lang="en-US" sz="1800" dirty="0" smtClean="0"/>
              <a:t>Common usage of black marble (Marble Room at the Royal Castle in Warsaw)</a:t>
            </a:r>
            <a:r>
              <a:rPr lang="en-US" sz="1800" dirty="0" smtClean="0">
                <a:hlinkClick r:id="rId2"/>
              </a:rPr>
              <a:t> </a:t>
            </a:r>
            <a:r>
              <a:rPr lang="en-US" sz="1200" dirty="0" smtClean="0">
                <a:hlinkClick r:id="rId2"/>
              </a:rPr>
              <a:t>http://en.wikipedia.org/wiki/Royal_Castle,_Warsaw</a:t>
            </a:r>
            <a:r>
              <a:rPr lang="en-US" sz="1200" dirty="0" smtClean="0"/>
              <a:t> </a:t>
            </a:r>
            <a:endParaRPr lang="en-US" sz="1800" dirty="0" smtClean="0"/>
          </a:p>
          <a:p>
            <a:pPr>
              <a:buFont typeface="Calibri" pitchFamily="34" charset="0"/>
              <a:buChar char="⁻"/>
            </a:pPr>
            <a:r>
              <a:rPr lang="en-US" sz="1800" dirty="0" smtClean="0"/>
              <a:t>Memoirs</a:t>
            </a:r>
          </a:p>
          <a:p>
            <a:pPr>
              <a:buFont typeface="Calibri" pitchFamily="34" charset="0"/>
              <a:buChar char="⁻"/>
            </a:pPr>
            <a:r>
              <a:rPr lang="en-US" sz="1800" dirty="0" smtClean="0"/>
              <a:t>Diaries</a:t>
            </a:r>
          </a:p>
          <a:p>
            <a:pPr>
              <a:buNone/>
            </a:pPr>
            <a:endParaRPr lang="en-US" sz="1800" dirty="0" smtClean="0"/>
          </a:p>
          <a:p>
            <a:pPr>
              <a:buFont typeface="Calibri" pitchFamily="34" charset="0"/>
              <a:buChar char="⁻"/>
            </a:pPr>
            <a:endParaRPr lang="en-US" sz="1800" dirty="0" smtClean="0"/>
          </a:p>
          <a:p>
            <a:pPr>
              <a:buFont typeface="Calibri" pitchFamily="34" charset="0"/>
              <a:buChar char="⁻"/>
            </a:pPr>
            <a:endParaRPr lang="en-US" sz="1800" dirty="0" smtClean="0"/>
          </a:p>
          <a:p>
            <a:pPr>
              <a:buFont typeface="Calibri" pitchFamily="34" charset="0"/>
              <a:buChar char="⁻"/>
            </a:pPr>
            <a:endParaRPr lang="en-US" sz="1800" dirty="0" smtClean="0"/>
          </a:p>
          <a:p>
            <a:pPr>
              <a:buNone/>
            </a:pPr>
            <a:r>
              <a:rPr lang="en-US" sz="1600" i="1" dirty="0" smtClean="0"/>
              <a:t>TID BIT: the largest art projects involved the entire town and then fall into obscurity then totally abandoned.</a:t>
            </a:r>
            <a:endParaRPr lang="en-US" sz="1600"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4F7E33C-350E-4650-B46A-1EE5030C14E4}">
  <ds:schemaRefs>
    <ds:schemaRef ds:uri="http://schemas.microsoft.com/office/2006/metadata/properties"/>
  </ds:schemaRefs>
</ds:datastoreItem>
</file>

<file path=customXml/itemProps2.xml><?xml version="1.0" encoding="utf-8"?>
<ds:datastoreItem xmlns:ds="http://schemas.openxmlformats.org/officeDocument/2006/customXml" ds:itemID="{D4E497DA-2D27-4525-8D60-4C2955ABAAF8}">
  <ds:schemaRefs>
    <ds:schemaRef ds:uri="http://schemas.microsoft.com/sharepoint/v3/contenttype/forms"/>
  </ds:schemaRefs>
</ds:datastoreItem>
</file>

<file path=customXml/itemProps3.xml><?xml version="1.0" encoding="utf-8"?>
<ds:datastoreItem xmlns:ds="http://schemas.openxmlformats.org/officeDocument/2006/customXml" ds:itemID="{94FC5B6C-9950-4485-A96B-1A494BAAB9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Apex</Template>
  <TotalTime>246</TotalTime>
  <Words>1285</Words>
  <Application>Microsoft Office PowerPoint</Application>
  <PresentationFormat>On-screen Show (4:3)</PresentationFormat>
  <Paragraphs>99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A Period of Differences</vt:lpstr>
      <vt:lpstr>Absolutist?</vt:lpstr>
      <vt:lpstr>Poland &amp; The first Saudi State</vt:lpstr>
      <vt:lpstr>Poland (politics)</vt:lpstr>
      <vt:lpstr>Poland (economics)</vt:lpstr>
      <vt:lpstr>Poland (Religion)</vt:lpstr>
      <vt:lpstr>Poland(social)</vt:lpstr>
      <vt:lpstr>Poland (Intellectual)</vt:lpstr>
      <vt:lpstr>Poland (Arts)</vt:lpstr>
      <vt:lpstr>Saudi Arabia (politics)</vt:lpstr>
      <vt:lpstr>Saudi Arabia (economics)</vt:lpstr>
      <vt:lpstr>Saudi Arabia (religion)</vt:lpstr>
      <vt:lpstr>Saudi Arabia (social)</vt:lpstr>
      <vt:lpstr>Saudi Arabia (Intellectual)</vt:lpstr>
      <vt:lpstr>Saudi Arabia (Arts)</vt:lpstr>
      <vt:lpstr>MY HELP</vt:lpstr>
    </vt:vector>
  </TitlesOfParts>
  <Company>Virginia Beach City Public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Period of Differences</dc:title>
  <dc:creator>228112</dc:creator>
  <cp:lastModifiedBy>ecdemott</cp:lastModifiedBy>
  <cp:revision>27</cp:revision>
  <dcterms:created xsi:type="dcterms:W3CDTF">2009-09-30T15:24:18Z</dcterms:created>
  <dcterms:modified xsi:type="dcterms:W3CDTF">2009-11-05T12:53:38Z</dcterms:modified>
</cp:coreProperties>
</file>